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69" r:id="rId3"/>
    <p:sldId id="259" r:id="rId4"/>
    <p:sldId id="260" r:id="rId5"/>
    <p:sldId id="261" r:id="rId6"/>
    <p:sldId id="262" r:id="rId7"/>
    <p:sldId id="263" r:id="rId8"/>
    <p:sldId id="264" r:id="rId9"/>
    <p:sldId id="301" r:id="rId10"/>
    <p:sldId id="302" r:id="rId11"/>
    <p:sldId id="265" r:id="rId12"/>
    <p:sldId id="266" r:id="rId13"/>
    <p:sldId id="267" r:id="rId14"/>
    <p:sldId id="270" r:id="rId15"/>
    <p:sldId id="271" r:id="rId16"/>
    <p:sldId id="273" r:id="rId17"/>
    <p:sldId id="274" r:id="rId18"/>
    <p:sldId id="275" r:id="rId19"/>
    <p:sldId id="276" r:id="rId20"/>
    <p:sldId id="292" r:id="rId21"/>
    <p:sldId id="294" r:id="rId22"/>
    <p:sldId id="278" r:id="rId23"/>
    <p:sldId id="279" r:id="rId24"/>
    <p:sldId id="280" r:id="rId25"/>
    <p:sldId id="295" r:id="rId26"/>
    <p:sldId id="296" r:id="rId27"/>
    <p:sldId id="288" r:id="rId28"/>
    <p:sldId id="291" r:id="rId29"/>
    <p:sldId id="289" r:id="rId30"/>
    <p:sldId id="297" r:id="rId31"/>
    <p:sldId id="298" r:id="rId32"/>
    <p:sldId id="299" r:id="rId33"/>
    <p:sldId id="281" r:id="rId34"/>
    <p:sldId id="282" r:id="rId35"/>
    <p:sldId id="283" r:id="rId36"/>
    <p:sldId id="284" r:id="rId37"/>
    <p:sldId id="285" r:id="rId38"/>
    <p:sldId id="286" r:id="rId39"/>
    <p:sldId id="290" r:id="rId40"/>
    <p:sldId id="287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9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29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D06C5-3989-453C-A426-10B30285D80F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CA4EA-44D5-475A-83F3-5AECE0BD1A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330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C8D70-CC55-48DD-BFD0-48E7656D564C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87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A882F-0559-483B-B6F6-BFB17D876E6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0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Akute Infektion: starke</a:t>
            </a:r>
            <a:r>
              <a:rPr lang="de-CH" baseline="0" dirty="0" smtClean="0"/>
              <a:t> Diarrhoe, Atemnot bei Anstrengung, Müdigkeit, Fieber für 2 Tage (insgesamt milder Verlauf)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A882F-0559-483B-B6F6-BFB17D876E6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1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A882F-0559-483B-B6F6-BFB17D876E6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92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Retrospektive Untersuchung</a:t>
            </a:r>
            <a:r>
              <a:rPr lang="de-CH" baseline="0" dirty="0" smtClean="0"/>
              <a:t> an 270’000 Überlebenden nach akuter </a:t>
            </a:r>
            <a:r>
              <a:rPr lang="de-CH" baseline="0" dirty="0" err="1" smtClean="0"/>
              <a:t>Covid</a:t>
            </a:r>
            <a:r>
              <a:rPr lang="de-CH" baseline="0" dirty="0" smtClean="0"/>
              <a:t> Infektion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risk of long-COVID features was higher in patients who had more severe COVID-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 illness, and slightly higher among females and young adults.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main outcomes for the analysis were the 9 long-COVID features; The absolute risk increase of any long-COVID feature after COVID-19 compared to</a:t>
            </a:r>
          </a:p>
          <a:p>
            <a:r>
              <a:rPr lang="de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influenza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16.60%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A882F-0559-483B-B6F6-BFB17D876E6E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054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C8D70-CC55-48DD-BFD0-48E7656D564C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13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C8D70-CC55-48DD-BFD0-48E7656D564C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67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Katecholamine</a:t>
            </a:r>
            <a:r>
              <a:rPr lang="de-CH" dirty="0" smtClean="0"/>
              <a:t> und z.B. </a:t>
            </a:r>
            <a:r>
              <a:rPr lang="de-CH" dirty="0" err="1" smtClean="0"/>
              <a:t>Zytokine</a:t>
            </a:r>
            <a:r>
              <a:rPr lang="de-CH" dirty="0" smtClean="0"/>
              <a:t> passieren die Blut-Hirn Schranke</a:t>
            </a:r>
            <a:r>
              <a:rPr lang="de-CH" baseline="0" dirty="0" smtClean="0"/>
              <a:t> schlecht. Werden aber durch Vagus detektiert (z.B. </a:t>
            </a:r>
            <a:r>
              <a:rPr lang="de-CH" baseline="0" dirty="0" err="1" smtClean="0"/>
              <a:t>Chemorezeptoren</a:t>
            </a:r>
            <a:r>
              <a:rPr lang="de-CH" baseline="0" dirty="0" smtClean="0"/>
              <a:t> des Vagus)</a:t>
            </a:r>
          </a:p>
          <a:p>
            <a:r>
              <a:rPr lang="de-CH" baseline="0" dirty="0" err="1" smtClean="0"/>
              <a:t>Mirror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response</a:t>
            </a:r>
            <a:r>
              <a:rPr lang="de-CH" baseline="0" dirty="0" smtClean="0"/>
              <a:t>: triggert </a:t>
            </a:r>
            <a:r>
              <a:rPr lang="de-CH" baseline="0" dirty="0" err="1" smtClean="0"/>
              <a:t>innate</a:t>
            </a:r>
            <a:r>
              <a:rPr lang="de-CH" baseline="0" dirty="0" smtClean="0"/>
              <a:t> immune </a:t>
            </a:r>
            <a:r>
              <a:rPr lang="de-CH" baseline="0" dirty="0" err="1" smtClean="0"/>
              <a:t>cells</a:t>
            </a:r>
            <a:r>
              <a:rPr lang="de-CH" baseline="0" dirty="0" smtClean="0"/>
              <a:t> (‘</a:t>
            </a:r>
            <a:r>
              <a:rPr lang="de-CH" baseline="0" dirty="0" err="1" smtClean="0"/>
              <a:t>Glia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response</a:t>
            </a:r>
            <a:r>
              <a:rPr lang="de-CH" baseline="0" dirty="0" smtClean="0"/>
              <a:t>’ </a:t>
            </a:r>
            <a:r>
              <a:rPr lang="de-CH" baseline="0" dirty="0" smtClean="0">
                <a:sym typeface="Wingdings" panose="05000000000000000000" pitchFamily="2" charset="2"/>
              </a:rPr>
              <a:t> PET-Studien); Mausexperiment: Injektion von Pathogenen oder </a:t>
            </a:r>
            <a:r>
              <a:rPr lang="de-CH" baseline="0" dirty="0" err="1" smtClean="0">
                <a:sym typeface="Wingdings" panose="05000000000000000000" pitchFamily="2" charset="2"/>
              </a:rPr>
              <a:t>Zytokinen</a:t>
            </a:r>
            <a:r>
              <a:rPr lang="de-CH" baseline="0" dirty="0" smtClean="0">
                <a:sym typeface="Wingdings" panose="05000000000000000000" pitchFamily="2" charset="2"/>
              </a:rPr>
              <a:t> führt dazu, dass die Ratte krank ist (keine Sozialisierung, keine Bewegung etc.); falls der Vagus durchgeschnitten wird, passiert das nicht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A882F-0559-483B-B6F6-BFB17D876E6E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2169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Aufzweigungen</a:t>
            </a:r>
            <a:r>
              <a:rPr lang="de-CH" baseline="0" dirty="0" smtClean="0"/>
              <a:t> des </a:t>
            </a:r>
            <a:r>
              <a:rPr lang="de-CH" baseline="0" dirty="0" err="1" smtClean="0"/>
              <a:t>N.vagus</a:t>
            </a:r>
            <a:r>
              <a:rPr lang="de-CH" baseline="0" dirty="0" smtClean="0"/>
              <a:t> in der Lunge (Maus)</a:t>
            </a:r>
          </a:p>
          <a:p>
            <a:r>
              <a:rPr lang="de-CH" baseline="0" dirty="0" smtClean="0"/>
              <a:t>Re: direkte Infektion des N. Vagus durch Sars-CoV-2 im Bereich wo er in die Medulla </a:t>
            </a:r>
            <a:r>
              <a:rPr lang="de-CH" baseline="0" dirty="0" err="1" smtClean="0"/>
              <a:t>oblongate</a:t>
            </a:r>
            <a:r>
              <a:rPr lang="de-CH" baseline="0" dirty="0" smtClean="0"/>
              <a:t> übertritt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A882F-0559-483B-B6F6-BFB17D876E6E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5914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Auch in MRI –Untersuchungen gezeigt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A882F-0559-483B-B6F6-BFB17D876E6E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896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642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055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548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733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199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340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100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1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879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963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541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1609E-5264-438C-B5A5-D1DCC7B890B4}" type="datetimeFigureOut">
              <a:rPr lang="de-CH" smtClean="0"/>
              <a:t>24.03.2022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581C3-90CD-4035-BB05-D1060C4385B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236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541929"/>
            <a:ext cx="9144000" cy="22752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4000" dirty="0" smtClean="0"/>
              <a:t>Long </a:t>
            </a:r>
            <a:r>
              <a:rPr lang="de-CH" sz="4000" dirty="0" err="1" smtClean="0"/>
              <a:t>Covid</a:t>
            </a:r>
            <a:r>
              <a:rPr lang="de-CH" sz="4000" dirty="0" smtClean="0"/>
              <a:t> – Erfahrungen aus der Praxis</a:t>
            </a:r>
            <a:br>
              <a:rPr lang="de-CH" sz="4000" dirty="0" smtClean="0"/>
            </a:br>
            <a:r>
              <a:rPr lang="de-CH" sz="1800" dirty="0" smtClean="0"/>
              <a:t>Jahres-Mitgliederversammlung Bündner Physioverband 03/2022</a:t>
            </a:r>
            <a:r>
              <a:rPr lang="de-CH" sz="5400" dirty="0" smtClean="0"/>
              <a:t/>
            </a:r>
            <a:br>
              <a:rPr lang="de-CH" sz="5400" dirty="0" smtClean="0"/>
            </a:b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909658"/>
            <a:ext cx="9144000" cy="1655762"/>
          </a:xfrm>
        </p:spPr>
        <p:txBody>
          <a:bodyPr/>
          <a:lstStyle/>
          <a:p>
            <a:r>
              <a:rPr lang="de-CH" dirty="0" smtClean="0"/>
              <a:t>Joana Strobel</a:t>
            </a:r>
          </a:p>
          <a:p>
            <a:r>
              <a:rPr lang="de-CH" dirty="0" smtClean="0"/>
              <a:t>Medizinische Poliklinik</a:t>
            </a:r>
          </a:p>
          <a:p>
            <a:r>
              <a:rPr lang="de-CH" dirty="0" smtClean="0"/>
              <a:t>Kantonsspital Graubünden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94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" t="16374" r="64337" b="15106"/>
          <a:stretch/>
        </p:blipFill>
        <p:spPr>
          <a:xfrm>
            <a:off x="922637" y="2183026"/>
            <a:ext cx="6367849" cy="36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22702" y="207483"/>
            <a:ext cx="10515600" cy="92123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Häufigkeit</a:t>
            </a:r>
            <a:endParaRPr lang="de-CH" sz="3200" dirty="0"/>
          </a:p>
        </p:txBody>
      </p:sp>
      <p:sp>
        <p:nvSpPr>
          <p:cNvPr id="7" name="Ellipse 6"/>
          <p:cNvSpPr/>
          <p:nvPr/>
        </p:nvSpPr>
        <p:spPr>
          <a:xfrm>
            <a:off x="3744581" y="2224297"/>
            <a:ext cx="4394579" cy="26389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Schätzungen gehen</a:t>
            </a:r>
            <a:r>
              <a:rPr kumimoji="0" lang="de-CH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weit auseinander!</a:t>
            </a:r>
            <a:endParaRPr kumimoji="0" lang="de-C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 Verbindung mit Pfeil 14"/>
          <p:cNvCxnSpPr/>
          <p:nvPr/>
        </p:nvCxnSpPr>
        <p:spPr>
          <a:xfrm flipH="1">
            <a:off x="4225139" y="4974956"/>
            <a:ext cx="562544" cy="63178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3980803" y="2905624"/>
            <a:ext cx="3456122" cy="19599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2702" y="207483"/>
            <a:ext cx="10515600" cy="92123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Spannungsfelder</a:t>
            </a:r>
            <a:endParaRPr lang="de-CH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237815" y="3285453"/>
            <a:ext cx="33521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Betroffene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Wertvorstellungen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Erwartungshaltung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99512" y="5606736"/>
            <a:ext cx="234799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Versicherungen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0682" y="3633232"/>
            <a:ext cx="204836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Behandelnde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113866" y="5691421"/>
            <a:ext cx="167381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Arbeitgeber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87683" y="1487321"/>
            <a:ext cx="1673817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(soziale) Medien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075548" y="3431037"/>
            <a:ext cx="2758699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Familie/soziales Umfeld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2679913" y="3885617"/>
            <a:ext cx="1147844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7699587" y="3826027"/>
            <a:ext cx="1147844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7099512" y="4946982"/>
            <a:ext cx="703149" cy="605083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endCxn id="11" idx="0"/>
          </p:cNvCxnSpPr>
          <p:nvPr/>
        </p:nvCxnSpPr>
        <p:spPr>
          <a:xfrm>
            <a:off x="5708864" y="2336196"/>
            <a:ext cx="0" cy="56942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1950246" y="4343176"/>
            <a:ext cx="1505876" cy="1208889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2703184" y="4203820"/>
            <a:ext cx="4224558" cy="1402916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3980803" y="2905624"/>
            <a:ext cx="3456122" cy="19599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2702" y="207483"/>
            <a:ext cx="10515600" cy="92123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Spannungsfelder</a:t>
            </a:r>
            <a:endParaRPr lang="de-CH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237815" y="3285453"/>
            <a:ext cx="33521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Betroffene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Wertvorstellungen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Erwartungshaltung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99512" y="5606736"/>
            <a:ext cx="234799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Versicherungen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0682" y="3633232"/>
            <a:ext cx="204836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Behandelnde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113866" y="5691421"/>
            <a:ext cx="167381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Arbeitgeber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87683" y="1487321"/>
            <a:ext cx="1673817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(soziale) Medien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075548" y="3431037"/>
            <a:ext cx="2758699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Familie/soziales Umfeld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91750" y="2295629"/>
            <a:ext cx="457291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Fehlende Definition der Krankheit </a:t>
            </a:r>
          </a:p>
        </p:txBody>
      </p:sp>
      <p:sp>
        <p:nvSpPr>
          <p:cNvPr id="18" name="Rechteck 17"/>
          <p:cNvSpPr/>
          <p:nvPr/>
        </p:nvSpPr>
        <p:spPr>
          <a:xfrm>
            <a:off x="111849" y="4644988"/>
            <a:ext cx="634885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Medizinisch sinnvoll – für Arbeitgeber machbar?</a:t>
            </a:r>
          </a:p>
        </p:txBody>
      </p:sp>
      <p:sp>
        <p:nvSpPr>
          <p:cNvPr id="19" name="Rechteck 18"/>
          <p:cNvSpPr/>
          <p:nvPr/>
        </p:nvSpPr>
        <p:spPr>
          <a:xfrm>
            <a:off x="4353779" y="6050208"/>
            <a:ext cx="345344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Krankheit vs. Berufsunfall</a:t>
            </a:r>
          </a:p>
        </p:txBody>
      </p:sp>
      <p:sp>
        <p:nvSpPr>
          <p:cNvPr id="20" name="Rechteck 19"/>
          <p:cNvSpPr/>
          <p:nvPr/>
        </p:nvSpPr>
        <p:spPr>
          <a:xfrm>
            <a:off x="6672018" y="4387576"/>
            <a:ext cx="5162229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Gutachten und Versicherungen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einheitliche Regeln? </a:t>
            </a:r>
          </a:p>
        </p:txBody>
      </p:sp>
      <p:sp>
        <p:nvSpPr>
          <p:cNvPr id="22" name="Rechteck 21"/>
          <p:cNvSpPr/>
          <p:nvPr/>
        </p:nvSpPr>
        <p:spPr>
          <a:xfrm>
            <a:off x="6096000" y="2007290"/>
            <a:ext cx="6096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 bremst (Pat. oder Arzt)? Work-</a:t>
            </a:r>
            <a:r>
              <a:rPr kumimoji="0" lang="de-CH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</a:t>
            </a: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</a:t>
            </a: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(100% arbeiten, kein Sozialleben etc.)</a:t>
            </a: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24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Beispiele</a:t>
            </a:r>
            <a:endParaRPr lang="de-CH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Arzt </a:t>
            </a:r>
            <a:r>
              <a:rPr lang="de-CH" dirty="0" smtClean="0">
                <a:sym typeface="Wingdings" panose="05000000000000000000" pitchFamily="2" charset="2"/>
              </a:rPr>
              <a:t> verpasst Entwicklung seiner Kinder, ‘spielt’ Fussball im Stuhl sitzend</a:t>
            </a:r>
          </a:p>
          <a:p>
            <a:r>
              <a:rPr lang="de-CH" dirty="0" smtClean="0">
                <a:sym typeface="Wingdings" panose="05000000000000000000" pitchFamily="2" charset="2"/>
              </a:rPr>
              <a:t>Engagierte Dentalhygienikerin  schafft nicht mal mehr 1 Patient</a:t>
            </a:r>
          </a:p>
          <a:p>
            <a:r>
              <a:rPr lang="de-CH" dirty="0" smtClean="0">
                <a:sym typeface="Wingdings" panose="05000000000000000000" pitchFamily="2" charset="2"/>
              </a:rPr>
              <a:t>Junger Mann in Ausbildung zu seinem Traumjob als </a:t>
            </a:r>
            <a:r>
              <a:rPr lang="de-CH" dirty="0" err="1" smtClean="0">
                <a:sym typeface="Wingdings" panose="05000000000000000000" pitchFamily="2" charset="2"/>
              </a:rPr>
              <a:t>Automech</a:t>
            </a:r>
            <a:r>
              <a:rPr lang="de-CH" dirty="0" smtClean="0">
                <a:sym typeface="Wingdings" panose="05000000000000000000" pitchFamily="2" charset="2"/>
              </a:rPr>
              <a:t>  muss </a:t>
            </a:r>
            <a:r>
              <a:rPr lang="de-CH" dirty="0" smtClean="0">
                <a:sym typeface="Wingdings" panose="05000000000000000000" pitchFamily="2" charset="2"/>
              </a:rPr>
              <a:t>die Lehre abbrechen – und jetzt??</a:t>
            </a:r>
            <a:endParaRPr lang="de-CH" dirty="0" smtClean="0">
              <a:sym typeface="Wingdings" panose="05000000000000000000" pitchFamily="2" charset="2"/>
            </a:endParaRPr>
          </a:p>
          <a:p>
            <a:r>
              <a:rPr lang="de-CH" dirty="0" smtClean="0">
                <a:sym typeface="Wingdings" panose="05000000000000000000" pitchFamily="2" charset="2"/>
              </a:rPr>
              <a:t>Mitarbeiterin im Kommunikationsbereich  Kündigung</a:t>
            </a:r>
          </a:p>
          <a:p>
            <a:r>
              <a:rPr lang="de-CH" dirty="0" smtClean="0">
                <a:sym typeface="Wingdings" panose="05000000000000000000" pitchFamily="2" charset="2"/>
              </a:rPr>
              <a:t>Körperlich extrem </a:t>
            </a:r>
            <a:r>
              <a:rPr lang="de-CH" dirty="0" smtClean="0">
                <a:sym typeface="Wingdings" panose="05000000000000000000" pitchFamily="2" charset="2"/>
              </a:rPr>
              <a:t>fitte und sportliche </a:t>
            </a:r>
            <a:r>
              <a:rPr lang="de-CH" dirty="0" smtClean="0">
                <a:sym typeface="Wingdings" panose="05000000000000000000" pitchFamily="2" charset="2"/>
              </a:rPr>
              <a:t>Physiotherapeutin  kommt praktisch nicht mehr aus dem Haus</a:t>
            </a:r>
          </a:p>
        </p:txBody>
      </p:sp>
    </p:spTree>
    <p:extLst>
      <p:ext uri="{BB962C8B-B14F-4D97-AF65-F5344CB8AC3E}">
        <p14:creationId xmlns:p14="http://schemas.microsoft.com/office/powerpoint/2010/main" val="31396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6327290" y="3311054"/>
            <a:ext cx="2409672" cy="21409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459658" y="4411903"/>
            <a:ext cx="2464553" cy="21146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339525" y="2319683"/>
            <a:ext cx="2567829" cy="23086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528586" y="3419542"/>
            <a:ext cx="2453791" cy="22282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9490" y="514299"/>
            <a:ext cx="10515600" cy="113886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i="1" dirty="0" smtClean="0"/>
              <a:t>Post-Covid-19 Syndrom</a:t>
            </a:r>
          </a:p>
          <a:p>
            <a:pPr marL="0" indent="0">
              <a:buNone/>
            </a:pPr>
            <a:r>
              <a:rPr lang="de-CH" b="1" i="1" dirty="0" smtClean="0"/>
              <a:t>Pathophysiologie</a:t>
            </a:r>
            <a:endParaRPr lang="de-CH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2910504" y="4227386"/>
            <a:ext cx="171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Autoimmun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02701" y="3239736"/>
            <a:ext cx="270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Neuroinflammation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762089" y="4135197"/>
            <a:ext cx="1604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Hirnstamm</a:t>
            </a: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20996" y="5190593"/>
            <a:ext cx="209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Mitochondrien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9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3977282" y="3018446"/>
            <a:ext cx="2409672" cy="21409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/>
          <p:cNvSpPr/>
          <p:nvPr/>
        </p:nvSpPr>
        <p:spPr>
          <a:xfrm>
            <a:off x="2109650" y="4119295"/>
            <a:ext cx="2464553" cy="21146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/>
          <p:cNvSpPr/>
          <p:nvPr/>
        </p:nvSpPr>
        <p:spPr>
          <a:xfrm>
            <a:off x="1989517" y="2027075"/>
            <a:ext cx="2567829" cy="23086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178578" y="3126934"/>
            <a:ext cx="2453791" cy="22282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/>
          <p:cNvSpPr txBox="1"/>
          <p:nvPr/>
        </p:nvSpPr>
        <p:spPr>
          <a:xfrm>
            <a:off x="560496" y="3934778"/>
            <a:ext cx="171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smtClean="0"/>
              <a:t>Autoimmun</a:t>
            </a:r>
            <a:endParaRPr lang="de-CH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952693" y="2947128"/>
            <a:ext cx="270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err="1" smtClean="0"/>
              <a:t>Neuroinflammation</a:t>
            </a:r>
            <a:endParaRPr lang="de-CH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412081" y="3842589"/>
            <a:ext cx="1604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smtClean="0"/>
              <a:t>Hirnstamm</a:t>
            </a:r>
            <a:endParaRPr lang="de-CH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370988" y="4897985"/>
            <a:ext cx="209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smtClean="0"/>
              <a:t>Mitochondrien</a:t>
            </a:r>
            <a:endParaRPr lang="de-CH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821753" y="2700459"/>
            <a:ext cx="505298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1400" b="1" dirty="0" smtClean="0"/>
              <a:t>Vagus</a:t>
            </a:r>
          </a:p>
          <a:p>
            <a:pPr marL="342900" indent="-342900">
              <a:buAutoNum type="arabicPeriod"/>
            </a:pPr>
            <a:r>
              <a:rPr lang="de-CH" sz="1400" dirty="0" smtClean="0"/>
              <a:t>Afferent</a:t>
            </a:r>
          </a:p>
          <a:p>
            <a:pPr marL="742950" lvl="1" indent="-285750">
              <a:buFontTx/>
              <a:buChar char="-"/>
            </a:pPr>
            <a:r>
              <a:rPr lang="de-CH" sz="1400" dirty="0" err="1" smtClean="0"/>
              <a:t>Katecholamine</a:t>
            </a:r>
            <a:endParaRPr lang="de-CH" sz="1400" dirty="0" smtClean="0"/>
          </a:p>
          <a:p>
            <a:pPr marL="742950" lvl="1" indent="-285750">
              <a:buFontTx/>
              <a:buChar char="-"/>
            </a:pPr>
            <a:r>
              <a:rPr lang="de-CH" sz="1400" dirty="0" smtClean="0"/>
              <a:t>Lokale Signalmoleküle des Immunsystems (z.B. </a:t>
            </a:r>
            <a:r>
              <a:rPr lang="de-CH" sz="1400" dirty="0" err="1" smtClean="0"/>
              <a:t>Zytokine</a:t>
            </a:r>
            <a:r>
              <a:rPr lang="de-CH" sz="1400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de-CH" sz="1400" dirty="0" smtClean="0"/>
              <a:t>‘Überwachung des Darm-Mikrobioms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CH" sz="1400" dirty="0" smtClean="0">
                <a:sym typeface="Wingdings" panose="05000000000000000000" pitchFamily="2" charset="2"/>
              </a:rPr>
              <a:t>Initiiert die zentrale Krankheitsantwort (‘</a:t>
            </a:r>
            <a:r>
              <a:rPr lang="de-CH" sz="1400" dirty="0" err="1" smtClean="0">
                <a:sym typeface="Wingdings" panose="05000000000000000000" pitchFamily="2" charset="2"/>
              </a:rPr>
              <a:t>feeling</a:t>
            </a:r>
            <a:r>
              <a:rPr lang="de-CH" sz="1400" dirty="0" smtClean="0">
                <a:sym typeface="Wingdings" panose="05000000000000000000" pitchFamily="2" charset="2"/>
              </a:rPr>
              <a:t> sick’)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CH" sz="1400" dirty="0" smtClean="0">
                <a:sym typeface="Wingdings" panose="05000000000000000000" pitchFamily="2" charset="2"/>
              </a:rPr>
              <a:t>Triggerte eine zentrale, neuroimmune ‘</a:t>
            </a:r>
            <a:r>
              <a:rPr lang="de-CH" sz="1400" dirty="0" err="1" smtClean="0">
                <a:sym typeface="Wingdings" panose="05000000000000000000" pitchFamily="2" charset="2"/>
              </a:rPr>
              <a:t>mirror</a:t>
            </a:r>
            <a:r>
              <a:rPr lang="de-CH" sz="1400" dirty="0" smtClean="0">
                <a:sym typeface="Wingdings" panose="05000000000000000000" pitchFamily="2" charset="2"/>
              </a:rPr>
              <a:t>-response’</a:t>
            </a:r>
            <a:endParaRPr lang="de-CH" sz="1400" dirty="0" smtClean="0"/>
          </a:p>
          <a:p>
            <a:pPr marL="342900" indent="-342900">
              <a:buAutoNum type="arabicPeriod"/>
            </a:pPr>
            <a:r>
              <a:rPr lang="de-CH" sz="1400" dirty="0" smtClean="0"/>
              <a:t>Efferent</a:t>
            </a:r>
            <a:endParaRPr lang="de-CH" sz="1400" dirty="0"/>
          </a:p>
        </p:txBody>
      </p:sp>
      <p:sp>
        <p:nvSpPr>
          <p:cNvPr id="13" name="Pfeil nach rechts 12"/>
          <p:cNvSpPr/>
          <p:nvPr/>
        </p:nvSpPr>
        <p:spPr>
          <a:xfrm rot="2354145">
            <a:off x="5967419" y="4865617"/>
            <a:ext cx="932215" cy="835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/>
          <p:cNvSpPr txBox="1"/>
          <p:nvPr/>
        </p:nvSpPr>
        <p:spPr>
          <a:xfrm>
            <a:off x="6967728" y="5526112"/>
            <a:ext cx="2385397" cy="92333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CH" dirty="0" smtClean="0"/>
              <a:t>Schmerzverarbeitung</a:t>
            </a:r>
          </a:p>
          <a:p>
            <a:r>
              <a:rPr lang="de-CH" dirty="0" err="1" smtClean="0"/>
              <a:t>Neuroinflammation</a:t>
            </a:r>
            <a:endParaRPr lang="de-CH" dirty="0" smtClean="0"/>
          </a:p>
          <a:p>
            <a:r>
              <a:rPr lang="de-CH" dirty="0" smtClean="0"/>
              <a:t>Autonome Funktionen</a:t>
            </a:r>
            <a:endParaRPr lang="de-CH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873701" y="379503"/>
            <a:ext cx="10515600" cy="11388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b="1" i="1" smtClean="0"/>
              <a:t>Post-Covid-19 Syndrom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i="1" smtClean="0"/>
              <a:t>Pathophysiologie</a:t>
            </a:r>
            <a:endParaRPr lang="de-CH" b="1" i="1" dirty="0"/>
          </a:p>
        </p:txBody>
      </p:sp>
    </p:spTree>
    <p:extLst>
      <p:ext uri="{BB962C8B-B14F-4D97-AF65-F5344CB8AC3E}">
        <p14:creationId xmlns:p14="http://schemas.microsoft.com/office/powerpoint/2010/main" val="3557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823" t="17110" r="72200" b="18282"/>
          <a:stretch/>
        </p:blipFill>
        <p:spPr>
          <a:xfrm>
            <a:off x="5422626" y="1862582"/>
            <a:ext cx="5964953" cy="4339435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3159" t="16427" r="71362" b="15863"/>
          <a:stretch/>
        </p:blipFill>
        <p:spPr>
          <a:xfrm>
            <a:off x="237877" y="1862582"/>
            <a:ext cx="4697413" cy="3509962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069490" y="514299"/>
            <a:ext cx="10515600" cy="113886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800" b="1" i="1" dirty="0" smtClean="0"/>
              <a:t>Post-Covid-19 Syndrom</a:t>
            </a:r>
          </a:p>
          <a:p>
            <a:pPr marL="0" indent="0">
              <a:buNone/>
            </a:pPr>
            <a:r>
              <a:rPr lang="de-CH" sz="2800" b="1" i="1" dirty="0" smtClean="0"/>
              <a:t>Pathophysiologie - </a:t>
            </a:r>
            <a:r>
              <a:rPr lang="de-CH" sz="2800" b="1" i="1" dirty="0" err="1" smtClean="0"/>
              <a:t>Neuroinflammation</a:t>
            </a:r>
            <a:endParaRPr lang="de-CH" sz="2800" b="1" i="1" dirty="0"/>
          </a:p>
        </p:txBody>
      </p:sp>
    </p:spTree>
    <p:extLst>
      <p:ext uri="{BB962C8B-B14F-4D97-AF65-F5344CB8AC3E}">
        <p14:creationId xmlns:p14="http://schemas.microsoft.com/office/powerpoint/2010/main" val="358500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2947" t="21616" r="72105" b="16804"/>
          <a:stretch/>
        </p:blipFill>
        <p:spPr>
          <a:xfrm>
            <a:off x="4697886" y="1465263"/>
            <a:ext cx="7011225" cy="4867298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>
            <a:off x="3477195" y="3677726"/>
            <a:ext cx="1057228" cy="396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9" name="Gruppieren 18"/>
          <p:cNvGrpSpPr/>
          <p:nvPr/>
        </p:nvGrpSpPr>
        <p:grpSpPr>
          <a:xfrm>
            <a:off x="178578" y="2900532"/>
            <a:ext cx="3844782" cy="1977997"/>
            <a:chOff x="178578" y="2027075"/>
            <a:chExt cx="7440316" cy="4206879"/>
          </a:xfrm>
        </p:grpSpPr>
        <p:sp>
          <p:nvSpPr>
            <p:cNvPr id="11" name="Ellipse 10"/>
            <p:cNvSpPr/>
            <p:nvPr/>
          </p:nvSpPr>
          <p:spPr>
            <a:xfrm>
              <a:off x="3977282" y="3018446"/>
              <a:ext cx="2409672" cy="214094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Ellipse 8"/>
            <p:cNvSpPr/>
            <p:nvPr/>
          </p:nvSpPr>
          <p:spPr>
            <a:xfrm>
              <a:off x="2109650" y="4119295"/>
              <a:ext cx="2464553" cy="21146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" name="Ellipse 9"/>
            <p:cNvSpPr/>
            <p:nvPr/>
          </p:nvSpPr>
          <p:spPr>
            <a:xfrm>
              <a:off x="1989517" y="2027075"/>
              <a:ext cx="2567829" cy="23086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" name="Ellipse 7"/>
            <p:cNvSpPr/>
            <p:nvPr/>
          </p:nvSpPr>
          <p:spPr>
            <a:xfrm>
              <a:off x="178578" y="3126934"/>
              <a:ext cx="2453791" cy="222820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560496" y="3934778"/>
              <a:ext cx="1840407" cy="58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b="1" dirty="0" smtClean="0"/>
                <a:t>Autoimmun</a:t>
              </a:r>
              <a:endParaRPr lang="de-CH" b="1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902331" y="2808981"/>
              <a:ext cx="2800069" cy="58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b="1" dirty="0" err="1" smtClean="0"/>
                <a:t>Neuroinflammation</a:t>
              </a:r>
              <a:endParaRPr lang="de-CH" b="1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412081" y="3842589"/>
              <a:ext cx="1731587" cy="58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b="1" dirty="0" smtClean="0"/>
                <a:t>Hirnstamm</a:t>
              </a:r>
              <a:endParaRPr lang="de-CH" sz="2400" b="1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370987" y="4897985"/>
              <a:ext cx="2212657" cy="58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b="1" dirty="0" smtClean="0"/>
                <a:t>Mitochondrien</a:t>
              </a:r>
              <a:endParaRPr lang="de-CH" sz="1050" b="1" dirty="0"/>
            </a:p>
          </p:txBody>
        </p:sp>
        <p:sp>
          <p:nvSpPr>
            <p:cNvPr id="18" name="Pfeil nach rechts 17"/>
            <p:cNvSpPr/>
            <p:nvPr/>
          </p:nvSpPr>
          <p:spPr>
            <a:xfrm>
              <a:off x="4693782" y="2126335"/>
              <a:ext cx="2925112" cy="8353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4968069" y="4223525"/>
            <a:ext cx="2385397" cy="92333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CH" dirty="0" smtClean="0"/>
              <a:t>Schmerzverarbeitung</a:t>
            </a:r>
          </a:p>
          <a:p>
            <a:r>
              <a:rPr lang="de-CH" dirty="0" err="1" smtClean="0"/>
              <a:t>Neuroinflammation</a:t>
            </a:r>
            <a:endParaRPr lang="de-CH" dirty="0" smtClean="0"/>
          </a:p>
          <a:p>
            <a:r>
              <a:rPr lang="de-CH" dirty="0" smtClean="0"/>
              <a:t>Autonome Funktionen</a:t>
            </a:r>
            <a:endParaRPr lang="de-CH" dirty="0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873701" y="379503"/>
            <a:ext cx="10515600" cy="113886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i="1" dirty="0" smtClean="0"/>
              <a:t>Post-Covid-19 Syndrom</a:t>
            </a:r>
          </a:p>
          <a:p>
            <a:pPr marL="0" indent="0">
              <a:buNone/>
            </a:pPr>
            <a:r>
              <a:rPr lang="de-CH" b="1" i="1" dirty="0" smtClean="0"/>
              <a:t>Pathophysiologie</a:t>
            </a:r>
            <a:endParaRPr lang="de-CH" b="1" i="1" dirty="0"/>
          </a:p>
        </p:txBody>
      </p:sp>
    </p:spTree>
    <p:extLst>
      <p:ext uri="{BB962C8B-B14F-4D97-AF65-F5344CB8AC3E}">
        <p14:creationId xmlns:p14="http://schemas.microsoft.com/office/powerpoint/2010/main" val="1923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8737081" y="3351694"/>
            <a:ext cx="2409672" cy="21409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869449" y="4452543"/>
            <a:ext cx="2464553" cy="21146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749316" y="2360323"/>
            <a:ext cx="2567829" cy="23086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4938377" y="3460182"/>
            <a:ext cx="2453791" cy="22282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3701" y="379503"/>
            <a:ext cx="10515600" cy="113886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i="1" dirty="0" smtClean="0"/>
              <a:t>Post-Covid-19 Syndrom</a:t>
            </a:r>
          </a:p>
          <a:p>
            <a:pPr marL="0" indent="0">
              <a:buNone/>
            </a:pPr>
            <a:r>
              <a:rPr lang="de-CH" b="1" i="1" dirty="0" smtClean="0"/>
              <a:t>Pathophysiologie</a:t>
            </a:r>
            <a:endParaRPr lang="de-CH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5320295" y="4268026"/>
            <a:ext cx="171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Autoimmun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712492" y="3280376"/>
            <a:ext cx="270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Neuroinflammation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171880" y="4175837"/>
            <a:ext cx="1604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Hirnstamm</a:t>
            </a: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130787" y="5231233"/>
            <a:ext cx="209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Mitochondrien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feil nach rechts 12"/>
          <p:cNvSpPr/>
          <p:nvPr/>
        </p:nvSpPr>
        <p:spPr>
          <a:xfrm rot="12411565">
            <a:off x="3947117" y="3416648"/>
            <a:ext cx="932215" cy="835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" y="1627306"/>
            <a:ext cx="4596313" cy="1801405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01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405" t="20382" r="50736" b="11783"/>
          <a:stretch/>
        </p:blipFill>
        <p:spPr>
          <a:xfrm>
            <a:off x="869374" y="777922"/>
            <a:ext cx="10757772" cy="55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9492266" y="3578606"/>
            <a:ext cx="2409672" cy="21409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7726467" y="4600559"/>
            <a:ext cx="2464553" cy="21146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633631" y="4182631"/>
            <a:ext cx="2453791" cy="22282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9490" y="514299"/>
            <a:ext cx="10515600" cy="113886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i="1" dirty="0" smtClean="0"/>
              <a:t>Post-Covid-19 Syndrom</a:t>
            </a:r>
          </a:p>
          <a:p>
            <a:pPr marL="0" indent="0">
              <a:buNone/>
            </a:pPr>
            <a:r>
              <a:rPr lang="de-CH" b="1" i="1" dirty="0" smtClean="0"/>
              <a:t>Pathophysiologie</a:t>
            </a:r>
            <a:endParaRPr lang="de-CH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6015549" y="4990475"/>
            <a:ext cx="171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Autoimmun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927065" y="4402749"/>
            <a:ext cx="1604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Hirnstamm</a:t>
            </a:r>
            <a:endParaRPr kumimoji="0" lang="de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987805" y="5379249"/>
            <a:ext cx="209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Mitochondrien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6010056" y="2309829"/>
            <a:ext cx="2453791" cy="22282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51883" y="3193100"/>
            <a:ext cx="150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microclots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7971001" y="2061430"/>
            <a:ext cx="2567829" cy="23086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934177" y="2981483"/>
            <a:ext cx="270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Neuroinflammation</a:t>
            </a:r>
            <a:endParaRPr kumimoji="0" lang="de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12640" t="18166" r="70824" b="55060"/>
          <a:stretch/>
        </p:blipFill>
        <p:spPr>
          <a:xfrm>
            <a:off x="341077" y="1564439"/>
            <a:ext cx="4425345" cy="2015185"/>
          </a:xfrm>
          <a:prstGeom prst="rect">
            <a:avLst/>
          </a:prstGeom>
        </p:spPr>
      </p:pic>
      <p:sp>
        <p:nvSpPr>
          <p:cNvPr id="14" name="Pfeil nach rechts 13"/>
          <p:cNvSpPr/>
          <p:nvPr/>
        </p:nvSpPr>
        <p:spPr>
          <a:xfrm rot="11123209">
            <a:off x="4939430" y="2653930"/>
            <a:ext cx="932215" cy="835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Inhaltsplatzhalter 3">
            <a:extLst>
              <a:ext uri="{FF2B5EF4-FFF2-40B4-BE49-F238E27FC236}">
                <a16:creationId xmlns:a16="http://schemas.microsoft.com/office/drawing/2014/main" id="{8944A7EA-DB32-294D-8B1F-63A7A255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4" y="1558362"/>
            <a:ext cx="4332008" cy="41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9490" y="514299"/>
            <a:ext cx="10515600" cy="113886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b="1" i="1" dirty="0" smtClean="0"/>
              <a:t>Post-Covid-19 Syndrom</a:t>
            </a:r>
          </a:p>
          <a:p>
            <a:pPr marL="0" indent="0">
              <a:buNone/>
            </a:pPr>
            <a:r>
              <a:rPr lang="de-CH" b="1" i="1" dirty="0" smtClean="0"/>
              <a:t>Pathophysiologie - </a:t>
            </a:r>
            <a:r>
              <a:rPr lang="de-CH" b="1" i="1" dirty="0" err="1" smtClean="0"/>
              <a:t>microclots</a:t>
            </a:r>
            <a:endParaRPr lang="de-CH" b="1" i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12640" t="18166" r="70824" b="55060"/>
          <a:stretch/>
        </p:blipFill>
        <p:spPr>
          <a:xfrm>
            <a:off x="341077" y="1564439"/>
            <a:ext cx="4425345" cy="2015185"/>
          </a:xfrm>
          <a:prstGeom prst="rect">
            <a:avLst/>
          </a:prstGeom>
        </p:spPr>
      </p:pic>
      <p:pic>
        <p:nvPicPr>
          <p:cNvPr id="15" name="Inhaltsplatzhalter 3">
            <a:extLst>
              <a:ext uri="{FF2B5EF4-FFF2-40B4-BE49-F238E27FC236}">
                <a16:creationId xmlns:a16="http://schemas.microsoft.com/office/drawing/2014/main" id="{8944A7EA-DB32-294D-8B1F-63A7A255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4" y="1558362"/>
            <a:ext cx="4332008" cy="4161188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5193598" y="1960340"/>
            <a:ext cx="6096000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en-US" b="1" dirty="0"/>
              <a:t>Combined triple treatment of fibrin amyloid </a:t>
            </a:r>
            <a:r>
              <a:rPr lang="en-US" b="1" dirty="0" err="1"/>
              <a:t>microclots</a:t>
            </a:r>
            <a:r>
              <a:rPr lang="en-US" b="1" dirty="0"/>
              <a:t> and </a:t>
            </a:r>
            <a:r>
              <a:rPr lang="en-US" b="1" dirty="0" smtClean="0"/>
              <a:t>platelet pathology </a:t>
            </a:r>
            <a:r>
              <a:rPr lang="en-US" b="1" dirty="0"/>
              <a:t>in individuals with Long COVID/ Post-Acute Sequelae </a:t>
            </a:r>
            <a:r>
              <a:rPr lang="en-US" b="1" dirty="0" smtClean="0"/>
              <a:t>of COVID-19 </a:t>
            </a:r>
            <a:r>
              <a:rPr lang="en-US" b="1" dirty="0"/>
              <a:t>(PASC) can resolve their persistent </a:t>
            </a:r>
            <a:r>
              <a:rPr lang="en-US" b="1" dirty="0" smtClean="0"/>
              <a:t>symptoms</a:t>
            </a:r>
          </a:p>
          <a:p>
            <a:r>
              <a:rPr lang="en-US" b="1" dirty="0" err="1" smtClean="0"/>
              <a:t>Pretoriuus</a:t>
            </a:r>
            <a:r>
              <a:rPr lang="en-US" b="1" dirty="0" smtClean="0"/>
              <a:t> E. et al. Department of Physiological Sciences, Stellenbosch University, South Africa</a:t>
            </a:r>
          </a:p>
          <a:p>
            <a:r>
              <a:rPr lang="en-US" b="1" dirty="0" smtClean="0"/>
              <a:t>PREPRINT</a:t>
            </a:r>
            <a:endParaRPr lang="de-CH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5420299" y="4230477"/>
            <a:ext cx="5869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70 </a:t>
            </a:r>
            <a:r>
              <a:rPr lang="de-CH" dirty="0" err="1" smtClean="0"/>
              <a:t>long-covid</a:t>
            </a:r>
            <a:r>
              <a:rPr lang="de-CH" dirty="0" smtClean="0"/>
              <a:t> Patienten </a:t>
            </a:r>
            <a:r>
              <a:rPr lang="de-CH" dirty="0" smtClean="0">
                <a:sym typeface="Wingdings" panose="05000000000000000000" pitchFamily="2" charset="2"/>
              </a:rPr>
              <a:t> alle zeigten Hyperaktivierung der </a:t>
            </a:r>
          </a:p>
          <a:p>
            <a:r>
              <a:rPr lang="de-CH" dirty="0" smtClean="0">
                <a:sym typeface="Wingdings" panose="05000000000000000000" pitchFamily="2" charset="2"/>
              </a:rPr>
              <a:t>Thrombozyten sowie </a:t>
            </a:r>
            <a:r>
              <a:rPr lang="de-CH" dirty="0" err="1" smtClean="0">
                <a:sym typeface="Wingdings" panose="05000000000000000000" pitchFamily="2" charset="2"/>
              </a:rPr>
              <a:t>microlot</a:t>
            </a:r>
            <a:r>
              <a:rPr lang="de-CH" dirty="0" smtClean="0">
                <a:sym typeface="Wingdings" panose="05000000000000000000" pitchFamily="2" charset="2"/>
              </a:rPr>
              <a:t> Formation</a:t>
            </a:r>
          </a:p>
          <a:p>
            <a:endParaRPr lang="de-CH" dirty="0">
              <a:sym typeface="Wingdings" panose="05000000000000000000" pitchFamily="2" charset="2"/>
            </a:endParaRPr>
          </a:p>
          <a:p>
            <a:r>
              <a:rPr lang="de-CH" dirty="0" smtClean="0">
                <a:sym typeface="Wingdings" panose="05000000000000000000" pitchFamily="2" charset="2"/>
              </a:rPr>
              <a:t>24 behandelt, alle mit klinischer Besserung</a:t>
            </a:r>
          </a:p>
        </p:txBody>
      </p:sp>
    </p:spTree>
    <p:extLst>
      <p:ext uri="{BB962C8B-B14F-4D97-AF65-F5344CB8AC3E}">
        <p14:creationId xmlns:p14="http://schemas.microsoft.com/office/powerpoint/2010/main" val="389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857" y="3830320"/>
            <a:ext cx="4631872" cy="1711234"/>
          </a:xfrm>
          <a:ln w="19050"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CH" sz="2000" dirty="0" err="1" smtClean="0"/>
              <a:t>Glynne</a:t>
            </a:r>
            <a:r>
              <a:rPr lang="de-CH" sz="2000" dirty="0" smtClean="0"/>
              <a:t> P. et al. Long </a:t>
            </a:r>
            <a:r>
              <a:rPr lang="de-CH" sz="2000" dirty="0" err="1" smtClean="0"/>
              <a:t>covid</a:t>
            </a:r>
            <a:r>
              <a:rPr lang="de-CH" sz="2000" dirty="0" smtClean="0"/>
              <a:t> </a:t>
            </a:r>
            <a:r>
              <a:rPr lang="de-CH" sz="2000" dirty="0" err="1" smtClean="0"/>
              <a:t>following</a:t>
            </a:r>
            <a:r>
              <a:rPr lang="de-CH" sz="2000" dirty="0" smtClean="0"/>
              <a:t> mild SARS-CoV-2 </a:t>
            </a:r>
            <a:r>
              <a:rPr lang="de-CH" sz="2000" dirty="0" err="1" smtClean="0"/>
              <a:t>infection</a:t>
            </a:r>
            <a:r>
              <a:rPr lang="de-CH" sz="2000" dirty="0" smtClean="0"/>
              <a:t>: </a:t>
            </a:r>
            <a:r>
              <a:rPr lang="de-CH" sz="2000" dirty="0" err="1" smtClean="0"/>
              <a:t>characteristic</a:t>
            </a:r>
            <a:r>
              <a:rPr lang="de-CH" sz="2000" dirty="0" smtClean="0"/>
              <a:t> T </a:t>
            </a:r>
            <a:r>
              <a:rPr lang="de-CH" sz="2000" dirty="0" err="1" smtClean="0"/>
              <a:t>cell</a:t>
            </a:r>
            <a:r>
              <a:rPr lang="de-CH" sz="2000" dirty="0" smtClean="0"/>
              <a:t> </a:t>
            </a:r>
            <a:r>
              <a:rPr lang="de-CH" sz="2000" dirty="0" err="1" smtClean="0"/>
              <a:t>alterations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response</a:t>
            </a:r>
            <a:r>
              <a:rPr lang="de-CH" sz="2000" dirty="0" smtClean="0"/>
              <a:t> </a:t>
            </a:r>
            <a:r>
              <a:rPr lang="de-CH" sz="2000" dirty="0" err="1" smtClean="0"/>
              <a:t>to</a:t>
            </a:r>
            <a:r>
              <a:rPr lang="de-CH" sz="2000" dirty="0" smtClean="0"/>
              <a:t> </a:t>
            </a:r>
            <a:r>
              <a:rPr lang="de-CH" sz="2000" b="1" dirty="0" err="1" smtClean="0"/>
              <a:t>antihistamines</a:t>
            </a:r>
            <a:r>
              <a:rPr lang="de-CH" sz="2000" dirty="0" smtClean="0"/>
              <a:t>. J </a:t>
            </a:r>
            <a:r>
              <a:rPr lang="de-CH" sz="2000" dirty="0" err="1" smtClean="0"/>
              <a:t>Investig</a:t>
            </a:r>
            <a:r>
              <a:rPr lang="de-CH" sz="2000" dirty="0" smtClean="0"/>
              <a:t> </a:t>
            </a:r>
            <a:r>
              <a:rPr lang="de-CH" sz="2000" dirty="0" err="1" smtClean="0"/>
              <a:t>Med</a:t>
            </a:r>
            <a:r>
              <a:rPr lang="de-CH" sz="2000" dirty="0" smtClean="0"/>
              <a:t> 2021/08</a:t>
            </a:r>
            <a:endParaRPr lang="de-CH" sz="20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01" y="1831189"/>
            <a:ext cx="4972888" cy="4240839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873701" y="379503"/>
            <a:ext cx="10515600" cy="11388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b="1" i="1" dirty="0" smtClean="0"/>
              <a:t>Post-Covid-19 Syndrom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i="1" dirty="0" smtClean="0"/>
              <a:t>Pathophysiologie - Immundysfunktion</a:t>
            </a:r>
            <a:endParaRPr lang="de-CH" b="1" i="1" dirty="0"/>
          </a:p>
        </p:txBody>
      </p:sp>
    </p:spTree>
    <p:extLst>
      <p:ext uri="{BB962C8B-B14F-4D97-AF65-F5344CB8AC3E}">
        <p14:creationId xmlns:p14="http://schemas.microsoft.com/office/powerpoint/2010/main" val="12557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8774" y="1972638"/>
            <a:ext cx="5769415" cy="2661008"/>
          </a:xfrm>
          <a:ln w="19050"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The </a:t>
            </a:r>
            <a:r>
              <a:rPr lang="en-US" sz="1800" dirty="0"/>
              <a:t>retinal micro-vascular layer in OCT-A imaging (ICP), correlating with the inner nuclear and inner plexiform layers, showed significantly lower microcirculation parameters after SARS-CoV-2 infection compared with healthy eyes, correlating with clinical marker of severity of COVID-19 </a:t>
            </a:r>
            <a:r>
              <a:rPr lang="en-US" sz="1800" dirty="0" smtClean="0"/>
              <a:t>disease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1800" dirty="0" smtClean="0"/>
              <a:t>Bettina </a:t>
            </a:r>
            <a:r>
              <a:rPr lang="en-US" sz="1800" dirty="0" err="1" smtClean="0"/>
              <a:t>Hohberger</a:t>
            </a:r>
            <a:r>
              <a:rPr lang="en-US" sz="1800" dirty="0" smtClean="0"/>
              <a:t> et al. Frontiers in Medicine </a:t>
            </a:r>
            <a:r>
              <a:rPr lang="en-US" sz="1800" dirty="0" err="1" smtClean="0"/>
              <a:t>Opthalmology</a:t>
            </a:r>
            <a:r>
              <a:rPr lang="en-US" sz="1800" dirty="0" smtClean="0"/>
              <a:t>. 9. </a:t>
            </a:r>
            <a:r>
              <a:rPr lang="en-US" sz="1800" dirty="0" err="1" smtClean="0"/>
              <a:t>Juli</a:t>
            </a:r>
            <a:r>
              <a:rPr lang="en-US" sz="1800" dirty="0" smtClean="0"/>
              <a:t> 2021</a:t>
            </a:r>
            <a:endParaRPr lang="de-CH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84" y="1625354"/>
            <a:ext cx="5896988" cy="4115032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873701" y="379503"/>
            <a:ext cx="10515600" cy="11388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b="1" i="1" dirty="0" smtClean="0"/>
              <a:t>Post-Covid-19 Syndrom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i="1" dirty="0" smtClean="0"/>
              <a:t>Pathophysiologie - Mikrozirkulationsstörung</a:t>
            </a:r>
            <a:endParaRPr lang="de-CH" b="1" i="1" dirty="0"/>
          </a:p>
        </p:txBody>
      </p:sp>
    </p:spTree>
    <p:extLst>
      <p:ext uri="{BB962C8B-B14F-4D97-AF65-F5344CB8AC3E}">
        <p14:creationId xmlns:p14="http://schemas.microsoft.com/office/powerpoint/2010/main" val="26437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Behandlungskonzept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 fontScale="92500" lnSpcReduction="10000"/>
          </a:bodyPr>
          <a:lstStyle/>
          <a:p>
            <a:r>
              <a:rPr lang="de-CH" sz="3000" dirty="0" smtClean="0"/>
              <a:t>Zuhören</a:t>
            </a:r>
          </a:p>
          <a:p>
            <a:r>
              <a:rPr lang="de-CH" sz="3000" dirty="0" smtClean="0"/>
              <a:t>Abklärung der Beschwerden wie üblich</a:t>
            </a:r>
          </a:p>
          <a:p>
            <a:r>
              <a:rPr lang="de-CH" sz="3000" dirty="0" smtClean="0"/>
              <a:t>Ergotherapie</a:t>
            </a:r>
          </a:p>
          <a:p>
            <a:r>
              <a:rPr lang="de-CH" sz="3000" dirty="0" smtClean="0"/>
              <a:t>Physiotherapie</a:t>
            </a:r>
          </a:p>
          <a:p>
            <a:r>
              <a:rPr lang="de-CH" sz="3000" dirty="0" smtClean="0"/>
              <a:t>Psychosomatik</a:t>
            </a:r>
          </a:p>
          <a:p>
            <a:r>
              <a:rPr lang="de-CH" sz="3000" dirty="0" err="1" smtClean="0"/>
              <a:t>Symptomatischemedikamentöse</a:t>
            </a:r>
            <a:r>
              <a:rPr lang="de-CH" sz="3000" dirty="0" smtClean="0"/>
              <a:t> Therapie</a:t>
            </a:r>
          </a:p>
          <a:p>
            <a:pPr lvl="1"/>
            <a:r>
              <a:rPr lang="de-CH" dirty="0" err="1" smtClean="0"/>
              <a:t>Amitriptylin</a:t>
            </a:r>
            <a:r>
              <a:rPr lang="de-CH" dirty="0" smtClean="0"/>
              <a:t>, </a:t>
            </a:r>
            <a:r>
              <a:rPr lang="de-CH" dirty="0" err="1" smtClean="0"/>
              <a:t>Tizanidinum</a:t>
            </a:r>
            <a:r>
              <a:rPr lang="de-CH" dirty="0" smtClean="0"/>
              <a:t> (</a:t>
            </a:r>
            <a:r>
              <a:rPr lang="de-CH" dirty="0" err="1" smtClean="0"/>
              <a:t>Sirdalud</a:t>
            </a:r>
            <a:r>
              <a:rPr lang="de-CH" dirty="0" smtClean="0"/>
              <a:t>), </a:t>
            </a:r>
            <a:r>
              <a:rPr lang="de-CH" dirty="0" err="1" smtClean="0"/>
              <a:t>Mirtazapin</a:t>
            </a:r>
            <a:r>
              <a:rPr lang="de-CH" dirty="0" smtClean="0"/>
              <a:t>, LDN</a:t>
            </a:r>
          </a:p>
          <a:p>
            <a:r>
              <a:rPr lang="de-CH" sz="3000" dirty="0" smtClean="0"/>
              <a:t>Und….</a:t>
            </a:r>
          </a:p>
          <a:p>
            <a:pPr lvl="1"/>
            <a:r>
              <a:rPr lang="de-CH" dirty="0" smtClean="0"/>
              <a:t>? </a:t>
            </a:r>
            <a:r>
              <a:rPr lang="de-CH" dirty="0" err="1" smtClean="0"/>
              <a:t>Montelukast</a:t>
            </a:r>
            <a:r>
              <a:rPr lang="de-CH" dirty="0" smtClean="0"/>
              <a:t>, CBD-Tropfen, </a:t>
            </a:r>
            <a:r>
              <a:rPr lang="de-CH" dirty="0" err="1" smtClean="0"/>
              <a:t>Ivermectin</a:t>
            </a:r>
            <a:r>
              <a:rPr lang="de-CH" dirty="0" smtClean="0"/>
              <a:t>, </a:t>
            </a:r>
            <a:r>
              <a:rPr lang="de-CH" dirty="0" err="1" smtClean="0"/>
              <a:t>Fluvoxamin</a:t>
            </a:r>
            <a:r>
              <a:rPr lang="de-CH" dirty="0" smtClean="0"/>
              <a:t>, </a:t>
            </a:r>
            <a:r>
              <a:rPr lang="de-CH" dirty="0" err="1" smtClean="0"/>
              <a:t>Antihistaminika</a:t>
            </a:r>
            <a:r>
              <a:rPr lang="de-CH" dirty="0" smtClean="0"/>
              <a:t>…</a:t>
            </a:r>
          </a:p>
          <a:p>
            <a:pPr lvl="1"/>
            <a:r>
              <a:rPr lang="de-CH" dirty="0" err="1" smtClean="0"/>
              <a:t>Kranisoakral</a:t>
            </a:r>
            <a:r>
              <a:rPr lang="de-CH" dirty="0" smtClean="0"/>
              <a:t>, Osteopathie, Akupunktur, Ozontherapie, IHHT,…</a:t>
            </a:r>
          </a:p>
        </p:txBody>
      </p:sp>
    </p:spTree>
    <p:extLst>
      <p:ext uri="{BB962C8B-B14F-4D97-AF65-F5344CB8AC3E}">
        <p14:creationId xmlns:p14="http://schemas.microsoft.com/office/powerpoint/2010/main" val="40218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Behandlungskonzept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/>
          </a:bodyPr>
          <a:lstStyle/>
          <a:p>
            <a:r>
              <a:rPr lang="de-CH" sz="3000" dirty="0" smtClean="0"/>
              <a:t>Zuhören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Abklärung der Beschwerden wie üblich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Ergotherapie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Physiotherapie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Psychosomatik</a:t>
            </a:r>
          </a:p>
          <a:p>
            <a:r>
              <a:rPr lang="de-CH" sz="3000" dirty="0" err="1" smtClean="0">
                <a:solidFill>
                  <a:schemeClr val="bg1">
                    <a:lumMod val="75000"/>
                  </a:schemeClr>
                </a:solidFill>
              </a:rPr>
              <a:t>Symptomatischemedikamentöse</a:t>
            </a:r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 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Und….</a:t>
            </a:r>
          </a:p>
        </p:txBody>
      </p:sp>
    </p:spTree>
    <p:extLst>
      <p:ext uri="{BB962C8B-B14F-4D97-AF65-F5344CB8AC3E}">
        <p14:creationId xmlns:p14="http://schemas.microsoft.com/office/powerpoint/2010/main" val="6834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Behandlungskonzept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/>
          </a:bodyPr>
          <a:lstStyle/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Zuhören</a:t>
            </a:r>
          </a:p>
          <a:p>
            <a:r>
              <a:rPr lang="de-CH" sz="3000" dirty="0" smtClean="0"/>
              <a:t>Abklärung der Beschwerden wie üblich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Ergotherapie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Physiotherapie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Psychosomatik</a:t>
            </a:r>
          </a:p>
          <a:p>
            <a:r>
              <a:rPr lang="de-CH" sz="3000" dirty="0" err="1" smtClean="0">
                <a:solidFill>
                  <a:schemeClr val="bg1">
                    <a:lumMod val="75000"/>
                  </a:schemeClr>
                </a:solidFill>
              </a:rPr>
              <a:t>Symptomatischemedikamentöse</a:t>
            </a:r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 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Und….</a:t>
            </a:r>
          </a:p>
          <a:p>
            <a:pPr marL="457200" lvl="1" indent="0">
              <a:buNone/>
            </a:pPr>
            <a:endParaRPr lang="de-CH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4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Behandlung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/>
          </a:bodyPr>
          <a:lstStyle/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Zuhören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Abklärung der Beschwerden wie üblich</a:t>
            </a:r>
          </a:p>
          <a:p>
            <a:r>
              <a:rPr lang="de-CH" sz="3000" dirty="0" smtClean="0"/>
              <a:t>Ergotherapie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Physiotherapie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Psychosomatik</a:t>
            </a:r>
          </a:p>
          <a:p>
            <a:r>
              <a:rPr lang="de-CH" sz="3000" dirty="0" err="1" smtClean="0">
                <a:solidFill>
                  <a:schemeClr val="bg1">
                    <a:lumMod val="85000"/>
                  </a:schemeClr>
                </a:solidFill>
              </a:rPr>
              <a:t>Symptomatischemedikamentöse</a:t>
            </a:r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 Therapie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Und….</a:t>
            </a:r>
          </a:p>
        </p:txBody>
      </p:sp>
    </p:spTree>
    <p:extLst>
      <p:ext uri="{BB962C8B-B14F-4D97-AF65-F5344CB8AC3E}">
        <p14:creationId xmlns:p14="http://schemas.microsoft.com/office/powerpoint/2010/main" val="25313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850873" y="3244473"/>
            <a:ext cx="2000423" cy="1562941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1" name="8311F8F7-6179-40C2-9A7A-2BC6AF94B565" descr="E6DEBC57-17E8-4C66-8BF8-12438F472E6C@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79" y="1674632"/>
            <a:ext cx="6204433" cy="465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91798BF6-7F26-4E60-A668-2E30BA7D664C" descr="5236D9C0-94F2-471E-9B5B-A879DF931A79@ho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3" y="1674632"/>
            <a:ext cx="3411649" cy="45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Ergotherapie - Beispiel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42021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Behandlung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/>
          </a:bodyPr>
          <a:lstStyle/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Zuhören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Abklärung der Beschwerden wie üblich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Ergotherapie</a:t>
            </a:r>
          </a:p>
          <a:p>
            <a:r>
              <a:rPr lang="de-CH" sz="3000" dirty="0" smtClean="0"/>
              <a:t>Physiotherapie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Psychosomatik</a:t>
            </a:r>
          </a:p>
          <a:p>
            <a:r>
              <a:rPr lang="de-CH" sz="3000" dirty="0" err="1" smtClean="0">
                <a:solidFill>
                  <a:schemeClr val="bg1">
                    <a:lumMod val="85000"/>
                  </a:schemeClr>
                </a:solidFill>
              </a:rPr>
              <a:t>Symptomatischemedikamentöse</a:t>
            </a:r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 Therapie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Und….</a:t>
            </a:r>
          </a:p>
        </p:txBody>
      </p:sp>
    </p:spTree>
    <p:extLst>
      <p:ext uri="{BB962C8B-B14F-4D97-AF65-F5344CB8AC3E}">
        <p14:creationId xmlns:p14="http://schemas.microsoft.com/office/powerpoint/2010/main" val="25001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23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Frau </a:t>
            </a:r>
            <a:r>
              <a:rPr lang="de-CH" sz="3200" dirty="0" smtClean="0"/>
              <a:t>T., </a:t>
            </a:r>
            <a:r>
              <a:rPr lang="de-CH" sz="3200" dirty="0" smtClean="0"/>
              <a:t>27-jährig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Arbeitet an grossem Spital auf Neonatologie</a:t>
            </a:r>
          </a:p>
          <a:p>
            <a:r>
              <a:rPr lang="de-CH" dirty="0" smtClean="0"/>
              <a:t>Zusätzlich Weiterbildung</a:t>
            </a:r>
          </a:p>
          <a:p>
            <a:endParaRPr lang="de-CH" dirty="0"/>
          </a:p>
          <a:p>
            <a:r>
              <a:rPr lang="de-CH" dirty="0" smtClean="0"/>
              <a:t>Akute Covid-19 Infektion 11/20</a:t>
            </a:r>
          </a:p>
          <a:p>
            <a:r>
              <a:rPr lang="de-CH" dirty="0" smtClean="0"/>
              <a:t>Vorstellung </a:t>
            </a:r>
            <a:r>
              <a:rPr lang="de-CH" dirty="0" err="1" smtClean="0"/>
              <a:t>MedPol</a:t>
            </a:r>
            <a:r>
              <a:rPr lang="de-CH" dirty="0" smtClean="0"/>
              <a:t> Ende 01/21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47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Behandlung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/>
          </a:bodyPr>
          <a:lstStyle/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Zuhören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Abklärung der Beschwerden wie üblich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Ergotherapie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Physiotherapie</a:t>
            </a:r>
          </a:p>
          <a:p>
            <a:r>
              <a:rPr lang="de-CH" sz="3000" dirty="0" smtClean="0"/>
              <a:t>Psychosomatik</a:t>
            </a:r>
          </a:p>
          <a:p>
            <a:r>
              <a:rPr lang="de-CH" sz="3000" dirty="0" err="1" smtClean="0">
                <a:solidFill>
                  <a:schemeClr val="bg1">
                    <a:lumMod val="85000"/>
                  </a:schemeClr>
                </a:solidFill>
              </a:rPr>
              <a:t>Symptomatischemedikamentöse</a:t>
            </a:r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 Therapie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Und….</a:t>
            </a:r>
          </a:p>
        </p:txBody>
      </p:sp>
    </p:spTree>
    <p:extLst>
      <p:ext uri="{BB962C8B-B14F-4D97-AF65-F5344CB8AC3E}">
        <p14:creationId xmlns:p14="http://schemas.microsoft.com/office/powerpoint/2010/main" val="52637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Behandlung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/>
          </a:bodyPr>
          <a:lstStyle/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Zuhören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Abklärung der Beschwerden wie üblich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Ergotherapie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Physiotherapie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Psychosomatik</a:t>
            </a:r>
          </a:p>
          <a:p>
            <a:r>
              <a:rPr lang="de-CH" sz="3000" dirty="0" err="1" smtClean="0"/>
              <a:t>Symptomatischemedikamentöse</a:t>
            </a:r>
            <a:r>
              <a:rPr lang="de-CH" sz="3000" dirty="0" smtClean="0"/>
              <a:t> Therapie</a:t>
            </a:r>
          </a:p>
          <a:p>
            <a:pPr lvl="1"/>
            <a:r>
              <a:rPr lang="de-CH" dirty="0" err="1" smtClean="0"/>
              <a:t>Amitriptylin</a:t>
            </a:r>
            <a:r>
              <a:rPr lang="de-CH" dirty="0" smtClean="0"/>
              <a:t>, </a:t>
            </a:r>
            <a:r>
              <a:rPr lang="de-CH" dirty="0" err="1" smtClean="0"/>
              <a:t>Tizanidinum</a:t>
            </a:r>
            <a:r>
              <a:rPr lang="de-CH" dirty="0" smtClean="0"/>
              <a:t> (</a:t>
            </a:r>
            <a:r>
              <a:rPr lang="de-CH" dirty="0" err="1" smtClean="0"/>
              <a:t>Sirdalud</a:t>
            </a:r>
            <a:r>
              <a:rPr lang="de-CH" dirty="0" smtClean="0"/>
              <a:t>), </a:t>
            </a:r>
            <a:r>
              <a:rPr lang="de-CH" dirty="0" err="1" smtClean="0"/>
              <a:t>Mirtazapin</a:t>
            </a:r>
            <a:r>
              <a:rPr lang="de-CH" dirty="0" smtClean="0"/>
              <a:t>, LDN, </a:t>
            </a:r>
            <a:r>
              <a:rPr lang="de-CH" dirty="0" err="1" smtClean="0"/>
              <a:t>Antihistaminika</a:t>
            </a:r>
            <a:endParaRPr lang="de-CH" dirty="0" smtClean="0"/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Und….</a:t>
            </a:r>
          </a:p>
        </p:txBody>
      </p:sp>
    </p:spTree>
    <p:extLst>
      <p:ext uri="{BB962C8B-B14F-4D97-AF65-F5344CB8AC3E}">
        <p14:creationId xmlns:p14="http://schemas.microsoft.com/office/powerpoint/2010/main" val="10505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Behandlung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246"/>
          </a:xfrm>
        </p:spPr>
        <p:txBody>
          <a:bodyPr>
            <a:normAutofit fontScale="92500" lnSpcReduction="10000"/>
          </a:bodyPr>
          <a:lstStyle/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Zuhören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Abklärung der Beschwerden wie üblich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Ergotherapie</a:t>
            </a:r>
          </a:p>
          <a:p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Physiotherapie</a:t>
            </a:r>
          </a:p>
          <a:p>
            <a:r>
              <a:rPr lang="de-CH" sz="3000" dirty="0" smtClean="0">
                <a:solidFill>
                  <a:schemeClr val="bg1">
                    <a:lumMod val="85000"/>
                  </a:schemeClr>
                </a:solidFill>
              </a:rPr>
              <a:t>Psychosomatik</a:t>
            </a:r>
          </a:p>
          <a:p>
            <a:r>
              <a:rPr lang="de-CH" sz="3000" dirty="0" err="1" smtClean="0">
                <a:solidFill>
                  <a:schemeClr val="bg1">
                    <a:lumMod val="75000"/>
                  </a:schemeClr>
                </a:solidFill>
              </a:rPr>
              <a:t>Symptomatischemedikamentöse</a:t>
            </a:r>
            <a:r>
              <a:rPr lang="de-CH" sz="3000" dirty="0" smtClean="0">
                <a:solidFill>
                  <a:schemeClr val="bg1">
                    <a:lumMod val="75000"/>
                  </a:schemeClr>
                </a:solidFill>
              </a:rPr>
              <a:t> Therapie</a:t>
            </a:r>
          </a:p>
          <a:p>
            <a:r>
              <a:rPr lang="de-CH" sz="3000" dirty="0" smtClean="0"/>
              <a:t>Und….</a:t>
            </a:r>
          </a:p>
          <a:p>
            <a:pPr lvl="1"/>
            <a:r>
              <a:rPr lang="de-CH" dirty="0" smtClean="0"/>
              <a:t>? </a:t>
            </a:r>
            <a:r>
              <a:rPr lang="de-CH" dirty="0" err="1" smtClean="0"/>
              <a:t>Montelukast</a:t>
            </a:r>
            <a:r>
              <a:rPr lang="de-CH" dirty="0" smtClean="0"/>
              <a:t>, CBD-Tropfen, </a:t>
            </a:r>
            <a:r>
              <a:rPr lang="de-CH" dirty="0" err="1" smtClean="0"/>
              <a:t>Ivermectin</a:t>
            </a:r>
            <a:r>
              <a:rPr lang="de-CH" dirty="0" smtClean="0"/>
              <a:t>, </a:t>
            </a:r>
            <a:r>
              <a:rPr lang="de-CH" dirty="0" err="1" smtClean="0"/>
              <a:t>Fluvoxamin</a:t>
            </a:r>
            <a:r>
              <a:rPr lang="de-CH" dirty="0" smtClean="0"/>
              <a:t>, …</a:t>
            </a:r>
          </a:p>
          <a:p>
            <a:pPr lvl="1"/>
            <a:r>
              <a:rPr lang="de-CH" dirty="0" err="1" smtClean="0"/>
              <a:t>Kranisoakral</a:t>
            </a:r>
            <a:r>
              <a:rPr lang="de-CH" dirty="0" smtClean="0"/>
              <a:t>, Osteopathie, Akupunktur, Ozontherapie, IHHT, hyperbare Sauerstofftherapie</a:t>
            </a:r>
          </a:p>
        </p:txBody>
      </p:sp>
    </p:spTree>
    <p:extLst>
      <p:ext uri="{BB962C8B-B14F-4D97-AF65-F5344CB8AC3E}">
        <p14:creationId xmlns:p14="http://schemas.microsoft.com/office/powerpoint/2010/main" val="19162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573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Verlauf bei Frau </a:t>
            </a:r>
            <a:r>
              <a:rPr lang="de-CH" sz="3200" dirty="0" smtClean="0"/>
              <a:t>T.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Nach 3 Monaten Besserung der Beschwerden:</a:t>
            </a:r>
          </a:p>
          <a:p>
            <a:pPr lvl="1"/>
            <a:r>
              <a:rPr lang="de-CH" dirty="0" smtClean="0"/>
              <a:t>Zunahme der körperlichen und kognitiven Leistungsfähigkeit</a:t>
            </a:r>
          </a:p>
          <a:p>
            <a:pPr lvl="1"/>
            <a:r>
              <a:rPr lang="de-CH" dirty="0" smtClean="0"/>
              <a:t>Abnahme der Schmerzen</a:t>
            </a:r>
          </a:p>
          <a:p>
            <a:pPr lvl="1"/>
            <a:r>
              <a:rPr lang="de-CH" dirty="0" smtClean="0"/>
              <a:t>Arbeit zu 20% - funktioniert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67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1 Monat später</a:t>
            </a:r>
          </a:p>
          <a:p>
            <a:pPr lvl="1"/>
            <a:r>
              <a:rPr lang="de-CH" dirty="0" smtClean="0"/>
              <a:t>Arbeitspensum 40%, ging gut</a:t>
            </a:r>
          </a:p>
          <a:p>
            <a:pPr lvl="1"/>
            <a:r>
              <a:rPr lang="de-CH" dirty="0" smtClean="0"/>
              <a:t>Stetige Besserung der Symptome</a:t>
            </a:r>
          </a:p>
          <a:p>
            <a:pPr lvl="1"/>
            <a:r>
              <a:rPr lang="de-CH" dirty="0" smtClean="0"/>
              <a:t>Dann intensiver Arbeitstag von 7h, anschliessend noch Sitzung</a:t>
            </a:r>
          </a:p>
          <a:p>
            <a:pPr lvl="1"/>
            <a:endParaRPr lang="de-CH" dirty="0"/>
          </a:p>
          <a:p>
            <a:pPr marL="914400" lvl="2" indent="0">
              <a:buNone/>
            </a:pPr>
            <a:r>
              <a:rPr lang="de-CH" sz="5400" b="1" dirty="0" smtClean="0">
                <a:sym typeface="Wingdings" panose="05000000000000000000" pitchFamily="2" charset="2"/>
              </a:rPr>
              <a:t>’Crash’</a:t>
            </a:r>
            <a:endParaRPr lang="de-CH" sz="5400" b="1" dirty="0" smtClean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838200" y="365126"/>
            <a:ext cx="10515600" cy="9057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dirty="0" smtClean="0"/>
              <a:t>Verlauf bei Frau </a:t>
            </a:r>
            <a:r>
              <a:rPr lang="de-CH" sz="3200" dirty="0" smtClean="0"/>
              <a:t>T.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21287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23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Aktuelle Themen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BC007</a:t>
            </a:r>
          </a:p>
          <a:p>
            <a:endParaRPr lang="de-CH" dirty="0"/>
          </a:p>
          <a:p>
            <a:r>
              <a:rPr lang="de-CH" dirty="0" err="1" smtClean="0"/>
              <a:t>Temelimab</a:t>
            </a:r>
            <a:endParaRPr lang="de-CH" dirty="0" smtClean="0"/>
          </a:p>
          <a:p>
            <a:pPr marL="0" indent="0">
              <a:buNone/>
            </a:pPr>
            <a:endParaRPr lang="de-CH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CH" dirty="0" err="1" smtClean="0"/>
              <a:t>Apharese</a:t>
            </a:r>
            <a:r>
              <a:rPr lang="de-CH" dirty="0" smtClean="0"/>
              <a:t> </a:t>
            </a:r>
            <a:endParaRPr lang="de-CH" dirty="0"/>
          </a:p>
          <a:p>
            <a:pPr lvl="1"/>
            <a:r>
              <a:rPr lang="de-CH" dirty="0" err="1" smtClean="0"/>
              <a:t>Unselektiv</a:t>
            </a:r>
            <a:endParaRPr lang="de-CH" dirty="0" smtClean="0"/>
          </a:p>
          <a:p>
            <a:pPr lvl="1"/>
            <a:r>
              <a:rPr lang="de-CH" dirty="0" smtClean="0"/>
              <a:t>Immunadsorption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402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23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Aktuelle Themen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BC007</a:t>
            </a:r>
          </a:p>
          <a:p>
            <a:endParaRPr lang="de-CH" dirty="0" smtClean="0"/>
          </a:p>
          <a:p>
            <a:r>
              <a:rPr lang="de-CH" dirty="0" err="1" smtClean="0">
                <a:solidFill>
                  <a:schemeClr val="bg2">
                    <a:lumMod val="90000"/>
                  </a:schemeClr>
                </a:solidFill>
              </a:rPr>
              <a:t>Temelimab</a:t>
            </a:r>
            <a:endParaRPr lang="de-CH" dirty="0" smtClean="0">
              <a:solidFill>
                <a:schemeClr val="bg2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de-CH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de-CH" dirty="0" err="1" smtClean="0">
                <a:solidFill>
                  <a:schemeClr val="bg2">
                    <a:lumMod val="90000"/>
                  </a:schemeClr>
                </a:solidFill>
              </a:rPr>
              <a:t>Apharese</a:t>
            </a:r>
            <a:r>
              <a:rPr lang="de-CH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de-CH" dirty="0">
              <a:solidFill>
                <a:schemeClr val="bg2">
                  <a:lumMod val="90000"/>
                </a:schemeClr>
              </a:solidFill>
            </a:endParaRPr>
          </a:p>
          <a:p>
            <a:pPr lvl="1"/>
            <a:r>
              <a:rPr lang="de-CH" dirty="0" err="1" smtClean="0">
                <a:solidFill>
                  <a:schemeClr val="bg2">
                    <a:lumMod val="90000"/>
                  </a:schemeClr>
                </a:solidFill>
              </a:rPr>
              <a:t>Unselektiv</a:t>
            </a:r>
            <a:endParaRPr lang="de-CH" dirty="0" smtClean="0">
              <a:solidFill>
                <a:schemeClr val="bg2">
                  <a:lumMod val="90000"/>
                </a:schemeClr>
              </a:solidFill>
            </a:endParaRPr>
          </a:p>
          <a:p>
            <a:pPr lvl="1"/>
            <a:r>
              <a:rPr lang="de-CH" dirty="0" smtClean="0">
                <a:solidFill>
                  <a:schemeClr val="bg2">
                    <a:lumMod val="90000"/>
                  </a:schemeClr>
                </a:solidFill>
              </a:rPr>
              <a:t>Immunadsorption</a:t>
            </a:r>
          </a:p>
          <a:p>
            <a:endParaRPr lang="de-CH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1905"/>
            <a:ext cx="5457434" cy="28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23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Aktuelle Themen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bg2">
                    <a:lumMod val="90000"/>
                  </a:schemeClr>
                </a:solidFill>
              </a:rPr>
              <a:t>BC007</a:t>
            </a:r>
          </a:p>
          <a:p>
            <a:endParaRPr lang="de-CH" dirty="0" smtClean="0"/>
          </a:p>
          <a:p>
            <a:r>
              <a:rPr lang="de-CH" dirty="0" err="1" smtClean="0"/>
              <a:t>Temelimab</a:t>
            </a:r>
            <a:endParaRPr lang="de-CH" dirty="0" smtClean="0"/>
          </a:p>
          <a:p>
            <a:endParaRPr lang="de-CH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CH" dirty="0" err="1" smtClean="0">
                <a:solidFill>
                  <a:schemeClr val="bg2">
                    <a:lumMod val="90000"/>
                  </a:schemeClr>
                </a:solidFill>
              </a:rPr>
              <a:t>Apharese</a:t>
            </a:r>
            <a:r>
              <a:rPr lang="de-CH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de-CH" dirty="0">
              <a:solidFill>
                <a:schemeClr val="bg2">
                  <a:lumMod val="90000"/>
                </a:schemeClr>
              </a:solidFill>
            </a:endParaRPr>
          </a:p>
          <a:p>
            <a:pPr lvl="1"/>
            <a:r>
              <a:rPr lang="de-CH" dirty="0" err="1" smtClean="0">
                <a:solidFill>
                  <a:schemeClr val="bg2">
                    <a:lumMod val="90000"/>
                  </a:schemeClr>
                </a:solidFill>
              </a:rPr>
              <a:t>Unselektiv</a:t>
            </a:r>
            <a:endParaRPr lang="de-CH" dirty="0" smtClean="0">
              <a:solidFill>
                <a:schemeClr val="bg2">
                  <a:lumMod val="90000"/>
                </a:schemeClr>
              </a:solidFill>
            </a:endParaRPr>
          </a:p>
          <a:p>
            <a:pPr lvl="1"/>
            <a:r>
              <a:rPr lang="de-CH" dirty="0" smtClean="0">
                <a:solidFill>
                  <a:schemeClr val="bg2">
                    <a:lumMod val="90000"/>
                  </a:schemeClr>
                </a:solidFill>
              </a:rPr>
              <a:t>Immunadsorption</a:t>
            </a:r>
          </a:p>
          <a:p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5358713" y="1825625"/>
            <a:ext cx="6096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de-CH" b="1" dirty="0" err="1" smtClean="0">
                <a:solidFill>
                  <a:srgbClr val="444444"/>
                </a:solidFill>
                <a:effectLst/>
                <a:latin typeface="Helvetica Neue"/>
              </a:rPr>
              <a:t>GeNeuro</a:t>
            </a:r>
            <a:r>
              <a:rPr lang="de-CH" b="1" dirty="0" smtClean="0">
                <a:solidFill>
                  <a:srgbClr val="444444"/>
                </a:solidFill>
                <a:effectLst/>
                <a:latin typeface="Helvetica Neue"/>
              </a:rPr>
              <a:t> erhält von der Schweizer Regierung Finanzmittel in Höhe von 6,7 Millionen Schweizer Franken (6,4 Millionen Euro) für die Entwicklung von </a:t>
            </a:r>
            <a:r>
              <a:rPr lang="de-CH" b="1" dirty="0" err="1" smtClean="0">
                <a:solidFill>
                  <a:srgbClr val="444444"/>
                </a:solidFill>
                <a:effectLst/>
                <a:latin typeface="Helvetica Neue"/>
              </a:rPr>
              <a:t>Temelimab</a:t>
            </a:r>
            <a:r>
              <a:rPr lang="de-CH" b="1" dirty="0" smtClean="0">
                <a:solidFill>
                  <a:srgbClr val="444444"/>
                </a:solidFill>
                <a:effectLst/>
                <a:latin typeface="Helvetica Neue"/>
              </a:rPr>
              <a:t> gegen Long COVID</a:t>
            </a:r>
            <a:endParaRPr lang="de-CH" b="1" dirty="0">
              <a:solidFill>
                <a:srgbClr val="444444"/>
              </a:solidFill>
              <a:effectLst/>
              <a:latin typeface="Helvetica Neue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l="10382" t="31124" r="65100" b="37283"/>
          <a:stretch/>
        </p:blipFill>
        <p:spPr>
          <a:xfrm>
            <a:off x="3800818" y="3305060"/>
            <a:ext cx="7832993" cy="28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3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23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Aktuelle Themen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bg2">
                    <a:lumMod val="90000"/>
                  </a:schemeClr>
                </a:solidFill>
              </a:rPr>
              <a:t>BC007</a:t>
            </a:r>
          </a:p>
          <a:p>
            <a:endParaRPr lang="de-CH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de-CH" dirty="0" err="1" smtClean="0">
                <a:solidFill>
                  <a:schemeClr val="bg2">
                    <a:lumMod val="90000"/>
                  </a:schemeClr>
                </a:solidFill>
              </a:rPr>
              <a:t>Temelimab</a:t>
            </a:r>
            <a:endParaRPr lang="de-CH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de-CH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CH" dirty="0" err="1" smtClean="0"/>
              <a:t>Apherese</a:t>
            </a:r>
            <a:r>
              <a:rPr lang="de-CH" dirty="0" smtClean="0"/>
              <a:t> </a:t>
            </a:r>
            <a:endParaRPr lang="de-CH" dirty="0"/>
          </a:p>
          <a:p>
            <a:pPr lvl="1"/>
            <a:r>
              <a:rPr lang="de-CH" dirty="0" err="1" smtClean="0"/>
              <a:t>Unselektiv</a:t>
            </a:r>
            <a:endParaRPr lang="de-CH" dirty="0" smtClean="0"/>
          </a:p>
          <a:p>
            <a:pPr lvl="1"/>
            <a:r>
              <a:rPr lang="de-CH" dirty="0" smtClean="0"/>
              <a:t>Immunadsorption</a:t>
            </a:r>
          </a:p>
          <a:p>
            <a:endParaRPr lang="de-CH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 rotWithShape="1">
          <a:blip r:embed="rId2"/>
          <a:srcRect l="18818" t="24536" r="61644" b="15936"/>
          <a:stretch/>
        </p:blipFill>
        <p:spPr>
          <a:xfrm>
            <a:off x="5013789" y="1156533"/>
            <a:ext cx="5609690" cy="48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23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Aktuelle Themen - </a:t>
            </a:r>
            <a:r>
              <a:rPr lang="de-CH" sz="3200" dirty="0" err="1" smtClean="0"/>
              <a:t>Stellatumblockade</a:t>
            </a:r>
            <a:endParaRPr lang="de-CH" sz="32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38" t="15818" r="61673" b="44073"/>
          <a:stretch/>
        </p:blipFill>
        <p:spPr>
          <a:xfrm>
            <a:off x="605356" y="1317356"/>
            <a:ext cx="5865591" cy="22983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14347" t="33124" r="62511" b="12822"/>
          <a:stretch/>
        </p:blipFill>
        <p:spPr>
          <a:xfrm>
            <a:off x="6586151" y="1866916"/>
            <a:ext cx="5605849" cy="3682674"/>
          </a:xfrm>
          <a:prstGeom prst="rect">
            <a:avLst/>
          </a:prstGeom>
        </p:spPr>
      </p:pic>
      <p:pic>
        <p:nvPicPr>
          <p:cNvPr id="3074" name="Picture 2" descr="stellat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14458" r="8287" b="6121"/>
          <a:stretch/>
        </p:blipFill>
        <p:spPr bwMode="auto">
          <a:xfrm>
            <a:off x="2359346" y="3979136"/>
            <a:ext cx="2357610" cy="226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de-CH" dirty="0" smtClean="0"/>
              <a:t>Vorstellung </a:t>
            </a:r>
            <a:r>
              <a:rPr lang="de-CH" dirty="0" err="1" smtClean="0"/>
              <a:t>MedPol</a:t>
            </a:r>
            <a:r>
              <a:rPr lang="de-CH" dirty="0" smtClean="0"/>
              <a:t> Ende 01/21 mit folgenden Symptomen:</a:t>
            </a:r>
          </a:p>
          <a:p>
            <a:pPr lvl="1"/>
            <a:r>
              <a:rPr lang="de-CH" dirty="0" smtClean="0"/>
              <a:t>Anstrengungsinduzierte </a:t>
            </a:r>
            <a:r>
              <a:rPr lang="de-CH" b="1" i="1" dirty="0" err="1" smtClean="0"/>
              <a:t>Fatigue</a:t>
            </a:r>
            <a:r>
              <a:rPr lang="de-CH" dirty="0" smtClean="0"/>
              <a:t> und (Muskel)Schmerzen (PEM)</a:t>
            </a:r>
          </a:p>
          <a:p>
            <a:pPr lvl="1"/>
            <a:r>
              <a:rPr lang="de-CH" dirty="0" smtClean="0"/>
              <a:t>Starke </a:t>
            </a:r>
            <a:r>
              <a:rPr lang="de-CH" b="1" i="1" dirty="0" smtClean="0"/>
              <a:t>Leistungsintoleranz</a:t>
            </a:r>
            <a:r>
              <a:rPr lang="de-CH" dirty="0" smtClean="0"/>
              <a:t> </a:t>
            </a:r>
            <a:r>
              <a:rPr lang="de-CH" dirty="0" smtClean="0">
                <a:sym typeface="Wingdings" panose="05000000000000000000" pitchFamily="2" charset="2"/>
              </a:rPr>
              <a:t> Arbeit nicht möglich</a:t>
            </a:r>
          </a:p>
          <a:p>
            <a:pPr lvl="1"/>
            <a:r>
              <a:rPr lang="de-CH" b="1" i="1" dirty="0" smtClean="0">
                <a:sym typeface="Wingdings" panose="05000000000000000000" pitchFamily="2" charset="2"/>
              </a:rPr>
              <a:t>Atemnot</a:t>
            </a:r>
            <a:r>
              <a:rPr lang="de-CH" dirty="0" smtClean="0">
                <a:sym typeface="Wingdings" panose="05000000000000000000" pitchFamily="2" charset="2"/>
              </a:rPr>
              <a:t> und thorakaler Druck bei Anstrengung</a:t>
            </a:r>
          </a:p>
          <a:p>
            <a:pPr lvl="1"/>
            <a:r>
              <a:rPr lang="de-CH" b="1" i="1" dirty="0" smtClean="0">
                <a:sym typeface="Wingdings" panose="05000000000000000000" pitchFamily="2" charset="2"/>
              </a:rPr>
              <a:t>Schmerzen</a:t>
            </a:r>
            <a:r>
              <a:rPr lang="de-CH" dirty="0" smtClean="0">
                <a:sym typeface="Wingdings" panose="05000000000000000000" pitchFamily="2" charset="2"/>
              </a:rPr>
              <a:t>: Muskelschmerzen, Kopfschmerzen</a:t>
            </a:r>
          </a:p>
          <a:p>
            <a:pPr lvl="1"/>
            <a:r>
              <a:rPr lang="de-CH" dirty="0" smtClean="0">
                <a:sym typeface="Wingdings" panose="05000000000000000000" pitchFamily="2" charset="2"/>
              </a:rPr>
              <a:t>Erhöhter Ruhepuls, starker Pulsanstieg nach Aufstehen (</a:t>
            </a:r>
            <a:r>
              <a:rPr lang="de-CH" b="1" i="1" dirty="0" smtClean="0">
                <a:sym typeface="Wingdings" panose="05000000000000000000" pitchFamily="2" charset="2"/>
              </a:rPr>
              <a:t>POTS</a:t>
            </a:r>
            <a:r>
              <a:rPr lang="de-CH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de-CH" dirty="0" smtClean="0">
                <a:sym typeface="Wingdings" panose="05000000000000000000" pitchFamily="2" charset="2"/>
              </a:rPr>
              <a:t>Nicht erholsamer </a:t>
            </a:r>
            <a:r>
              <a:rPr lang="de-CH" b="1" i="1" dirty="0" smtClean="0">
                <a:sym typeface="Wingdings" panose="05000000000000000000" pitchFamily="2" charset="2"/>
              </a:rPr>
              <a:t>Schlaf</a:t>
            </a:r>
            <a:r>
              <a:rPr lang="de-CH" dirty="0" smtClean="0">
                <a:sym typeface="Wingdings" panose="05000000000000000000" pitchFamily="2" charset="2"/>
              </a:rPr>
              <a:t> (am Morgen noch immer komplett erschöpft)</a:t>
            </a:r>
          </a:p>
          <a:p>
            <a:pPr lvl="1"/>
            <a:r>
              <a:rPr lang="de-CH" dirty="0" smtClean="0">
                <a:sym typeface="Wingdings" panose="05000000000000000000" pitchFamily="2" charset="2"/>
              </a:rPr>
              <a:t>Massiv eingeschränkte Merkfähigkeit; </a:t>
            </a:r>
            <a:r>
              <a:rPr lang="de-CH" b="1" i="1" dirty="0" smtClean="0">
                <a:sym typeface="Wingdings" panose="05000000000000000000" pitchFamily="2" charset="2"/>
              </a:rPr>
              <a:t>Wortfindungsstörungen</a:t>
            </a:r>
            <a:r>
              <a:rPr lang="de-CH" dirty="0" smtClean="0">
                <a:sym typeface="Wingdings" panose="05000000000000000000" pitchFamily="2" charset="2"/>
              </a:rPr>
              <a:t>; ‘Blackouts’</a:t>
            </a:r>
          </a:p>
          <a:p>
            <a:pPr lvl="1"/>
            <a:r>
              <a:rPr lang="de-CH" b="1" i="1" dirty="0" smtClean="0">
                <a:sym typeface="Wingdings" panose="05000000000000000000" pitchFamily="2" charset="2"/>
              </a:rPr>
              <a:t>Angst</a:t>
            </a:r>
            <a:r>
              <a:rPr lang="de-CH" dirty="0" smtClean="0">
                <a:sym typeface="Wingdings" panose="05000000000000000000" pitchFamily="2" charset="2"/>
              </a:rPr>
              <a:t>: ungewisse Zukunft; werde ich wieder gesund?</a:t>
            </a:r>
            <a:endParaRPr lang="de-CH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23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Frau </a:t>
            </a:r>
            <a:r>
              <a:rPr lang="de-CH" sz="3200" dirty="0" smtClean="0"/>
              <a:t>T., </a:t>
            </a:r>
            <a:r>
              <a:rPr lang="de-CH" sz="3200" dirty="0" smtClean="0"/>
              <a:t>27-jährig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30038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462" y="4393821"/>
            <a:ext cx="105156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de-CH" dirty="0" smtClean="0"/>
              <a:t>Danke für die Aufmerksamkeit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6864" t="16025" r="61306" b="8670"/>
          <a:stretch/>
        </p:blipFill>
        <p:spPr>
          <a:xfrm>
            <a:off x="8192095" y="800805"/>
            <a:ext cx="3124551" cy="303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9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673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Initiale Abklärungen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Anamnese</a:t>
            </a:r>
          </a:p>
          <a:p>
            <a:endParaRPr lang="de-CH" dirty="0" smtClean="0"/>
          </a:p>
          <a:p>
            <a:r>
              <a:rPr lang="de-CH" dirty="0" smtClean="0"/>
              <a:t>Lungenfunktion</a:t>
            </a:r>
          </a:p>
          <a:p>
            <a:endParaRPr lang="de-CH" dirty="0"/>
          </a:p>
          <a:p>
            <a:r>
              <a:rPr lang="de-CH" dirty="0" smtClean="0"/>
              <a:t>EKG</a:t>
            </a:r>
          </a:p>
          <a:p>
            <a:endParaRPr lang="de-CH" dirty="0"/>
          </a:p>
          <a:p>
            <a:r>
              <a:rPr lang="de-CH" dirty="0" smtClean="0"/>
              <a:t>Labor</a:t>
            </a: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25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6908052" y="2253404"/>
            <a:ext cx="3630305" cy="234741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39619" y="2289208"/>
            <a:ext cx="3266318" cy="231161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029803" y="1419367"/>
            <a:ext cx="4394579" cy="26389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92624" y="2567304"/>
            <a:ext cx="27603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Schwerer Verlauf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IPS 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 PTBS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 </a:t>
            </a:r>
            <a:r>
              <a:rPr kumimoji="0" lang="de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struk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. Organschäden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 Komplikationen 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196442" y="2580952"/>
            <a:ext cx="3135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Milder Verlauf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Rasche Genesung oder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nhaltende (leichte) Symptome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 Müdigkeit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053385" y="1690688"/>
            <a:ext cx="22933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Milder Verlauf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Anhaltende oder neue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Symptome, teilweise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tark ausgeprägt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de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flags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1913469" y="4742139"/>
            <a:ext cx="652310" cy="9144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3850" y="5797859"/>
            <a:ext cx="3901261" cy="9233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bekannt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(teilweise) messbar (</a:t>
            </a:r>
            <a:r>
              <a:rPr kumimoji="0" lang="de-CH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Lufu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Neuropathie)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Etablierte Behandlungen, Rehabilitation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feil nach unten 12"/>
          <p:cNvSpPr/>
          <p:nvPr/>
        </p:nvSpPr>
        <p:spPr>
          <a:xfrm>
            <a:off x="8437992" y="4735803"/>
            <a:ext cx="652310" cy="9144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878231" y="5797859"/>
            <a:ext cx="1771832" cy="92333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ekannt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‘geht vorbei’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nter dem Radar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4900937" y="4198122"/>
            <a:ext cx="652310" cy="914400"/>
          </a:xfrm>
          <a:prstGeom prst="downArrow">
            <a:avLst/>
          </a:prstGeom>
          <a:solidFill>
            <a:srgbClr val="95F8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46770" y="5252364"/>
            <a:ext cx="2710742" cy="1477328"/>
          </a:xfrm>
          <a:prstGeom prst="rect">
            <a:avLst/>
          </a:prstGeom>
          <a:solidFill>
            <a:srgbClr val="95F88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‘neu’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Ausmass?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CFS-like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Keine etablierte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(medikamentöse) Therapie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68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Long-</a:t>
            </a:r>
            <a:r>
              <a:rPr lang="de-CH" sz="3200" dirty="0" err="1" smtClean="0"/>
              <a:t>covid</a:t>
            </a:r>
            <a:r>
              <a:rPr lang="de-CH" sz="3200" dirty="0" smtClean="0"/>
              <a:t> – Begrifflichkeit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392230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9" grpId="0" animBg="1"/>
      <p:bldP spid="3" grpId="0"/>
      <p:bldP spid="5" grpId="0"/>
      <p:bldP spid="8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68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CH" sz="3200" dirty="0" smtClean="0"/>
              <a:t>Long-</a:t>
            </a:r>
            <a:r>
              <a:rPr lang="de-CH" sz="3200" dirty="0" err="1" smtClean="0"/>
              <a:t>covid</a:t>
            </a:r>
            <a:r>
              <a:rPr lang="de-CH" sz="3200" dirty="0" smtClean="0"/>
              <a:t> – Begrifflichkeit</a:t>
            </a:r>
            <a:endParaRPr lang="de-CH" sz="32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339397" y="1444080"/>
            <a:ext cx="8397728" cy="3148365"/>
            <a:chOff x="523850" y="1419367"/>
            <a:chExt cx="10014507" cy="5720664"/>
          </a:xfrm>
        </p:grpSpPr>
        <p:sp>
          <p:nvSpPr>
            <p:cNvPr id="7" name="Ellipse 6"/>
            <p:cNvSpPr/>
            <p:nvPr/>
          </p:nvSpPr>
          <p:spPr>
            <a:xfrm>
              <a:off x="6908052" y="2253404"/>
              <a:ext cx="3630305" cy="2347415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539619" y="2289208"/>
              <a:ext cx="3266318" cy="231161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029803" y="1419367"/>
              <a:ext cx="4394579" cy="263891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892151" y="2397687"/>
              <a:ext cx="2602406" cy="2320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Schwerer Verlauf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IPS 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 PICS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    PTBS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   </a:t>
              </a:r>
              <a:r>
                <a:rPr kumimoji="0" lang="de-CH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struk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. Organschäden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   Komplikationen </a:t>
              </a:r>
              <a:endPara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7285660" y="2463042"/>
              <a:ext cx="2956975" cy="1873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Milder Verlauf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Rasche Genesung oder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nhaltende (leichte) Symptome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ie Müdigkeit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171959" y="1610887"/>
              <a:ext cx="2175426" cy="2320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Milder Verlauf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Anhaltende oder neue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Symptome, teilweise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tark ausgeprägt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‘</a:t>
              </a:r>
              <a:r>
                <a:rPr kumimoji="0" lang="de-CH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CH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flags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’</a:t>
              </a:r>
              <a:endPara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Pfeil nach unten 10"/>
            <p:cNvSpPr/>
            <p:nvPr/>
          </p:nvSpPr>
          <p:spPr>
            <a:xfrm>
              <a:off x="1913469" y="4742139"/>
              <a:ext cx="652310" cy="914400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23850" y="5797859"/>
              <a:ext cx="3693331" cy="134217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bekannt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(teilweise) messbar (</a:t>
              </a:r>
              <a:r>
                <a:rPr kumimoji="0" lang="de-CH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Lufu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Neuropathie)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Etablierte Behandlungen, Rehabilitation</a:t>
              </a:r>
              <a:endPara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Pfeil nach unten 12"/>
            <p:cNvSpPr/>
            <p:nvPr/>
          </p:nvSpPr>
          <p:spPr>
            <a:xfrm>
              <a:off x="8437992" y="4735803"/>
              <a:ext cx="652310" cy="914400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878232" y="5797859"/>
              <a:ext cx="1691709" cy="134217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ekannt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‘geht vorbei’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nter dem Radar</a:t>
              </a:r>
              <a:endPara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Pfeil nach unten 14"/>
            <p:cNvSpPr/>
            <p:nvPr/>
          </p:nvSpPr>
          <p:spPr>
            <a:xfrm>
              <a:off x="4900937" y="4198122"/>
              <a:ext cx="652310" cy="914400"/>
            </a:xfrm>
            <a:prstGeom prst="downArrow">
              <a:avLst/>
            </a:prstGeom>
            <a:solidFill>
              <a:srgbClr val="95F8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646771" y="5252364"/>
              <a:ext cx="2417667" cy="1733638"/>
            </a:xfrm>
            <a:prstGeom prst="rect">
              <a:avLst/>
            </a:prstGeom>
            <a:solidFill>
              <a:srgbClr val="95F884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‘neu’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Ausmass?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CFS-like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Keine etablierte Therapie</a:t>
              </a:r>
              <a:endParaRPr kumimoji="0" lang="de-C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Pfeil nach rechts 17"/>
          <p:cNvSpPr/>
          <p:nvPr/>
        </p:nvSpPr>
        <p:spPr>
          <a:xfrm>
            <a:off x="577375" y="5400097"/>
            <a:ext cx="978408" cy="484632"/>
          </a:xfrm>
          <a:prstGeom prst="rightArrow">
            <a:avLst/>
          </a:prstGeom>
          <a:solidFill>
            <a:srgbClr val="FF66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648238" y="4854870"/>
            <a:ext cx="9610131" cy="1569660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</a:t>
            </a:r>
            <a:r>
              <a:rPr kumimoji="0" lang="de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</a:t>
            </a: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Syndrom, </a:t>
            </a:r>
            <a:r>
              <a:rPr kumimoji="0" lang="de-CH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Post-Covid-19 Syndrom</a:t>
            </a: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Post-infektiöses </a:t>
            </a:r>
            <a:r>
              <a:rPr kumimoji="0" lang="de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Fatigue</a:t>
            </a: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-Syndrom, </a:t>
            </a:r>
            <a:r>
              <a:rPr kumimoji="0" lang="de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</a:t>
            </a: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-induziertes CFS,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</a:t>
            </a:r>
            <a:r>
              <a:rPr kumimoji="0" lang="de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</a:t>
            </a: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sequelae</a:t>
            </a: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SARS-CoV-2 </a:t>
            </a:r>
            <a:r>
              <a:rPr kumimoji="0" lang="de-CH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</a:t>
            </a: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(PACS)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96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Warum wichtig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de-CH" u="sng" dirty="0" smtClean="0"/>
              <a:t>Unterschiedliche Therapien</a:t>
            </a:r>
          </a:p>
          <a:p>
            <a:endParaRPr lang="de-CH" dirty="0"/>
          </a:p>
          <a:p>
            <a:pPr marL="0" indent="0" algn="ctr">
              <a:buNone/>
            </a:pPr>
            <a:r>
              <a:rPr lang="de-CH" dirty="0" smtClean="0"/>
              <a:t>Gas geben’, klassische Rehabilitation</a:t>
            </a:r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  <a:p>
            <a:pPr marL="0" indent="0" algn="ctr">
              <a:buNone/>
            </a:pPr>
            <a:r>
              <a:rPr lang="de-CH" dirty="0" smtClean="0"/>
              <a:t>Bremsen, begleiten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363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1" t="18141" r="63544" b="17212"/>
          <a:stretch/>
        </p:blipFill>
        <p:spPr>
          <a:xfrm>
            <a:off x="838200" y="2036619"/>
            <a:ext cx="5335254" cy="294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8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1183</Words>
  <Application>Microsoft Office PowerPoint</Application>
  <PresentationFormat>Breitbild</PresentationFormat>
  <Paragraphs>330</Paragraphs>
  <Slides>40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Helvetica Neue</vt:lpstr>
      <vt:lpstr>Wingdings</vt:lpstr>
      <vt:lpstr>Office</vt:lpstr>
      <vt:lpstr>Long Covid – Erfahrungen aus der Praxis Jahres-Mitgliederversammlung Bündner Physioverband 03/2022 </vt:lpstr>
      <vt:lpstr>PowerPoint-Präsentation</vt:lpstr>
      <vt:lpstr>Frau T., 27-jährig</vt:lpstr>
      <vt:lpstr>Frau T., 27-jährig</vt:lpstr>
      <vt:lpstr>Initiale Abklärungen</vt:lpstr>
      <vt:lpstr>Long-covid – Begrifflichkeit</vt:lpstr>
      <vt:lpstr>Long-covid – Begrifflichkeit</vt:lpstr>
      <vt:lpstr>Warum wichtig</vt:lpstr>
      <vt:lpstr>PowerPoint-Präsentation</vt:lpstr>
      <vt:lpstr>PowerPoint-Präsentation</vt:lpstr>
      <vt:lpstr>Häufigkeit</vt:lpstr>
      <vt:lpstr>Spannungsfelder</vt:lpstr>
      <vt:lpstr>Spannungsfelder</vt:lpstr>
      <vt:lpstr>Beispiele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Glynne P. et al. Long covid following mild SARS-CoV-2 infection: characteristic T cell alterations and response to antihistamines. J Investig Med 2021/08</vt:lpstr>
      <vt:lpstr>PowerPoint-Präsentation</vt:lpstr>
      <vt:lpstr>Behandlungskonzept</vt:lpstr>
      <vt:lpstr>Behandlungskonzept</vt:lpstr>
      <vt:lpstr>Behandlungskonzept</vt:lpstr>
      <vt:lpstr>Behandlung</vt:lpstr>
      <vt:lpstr>Ergotherapie - Beispiel</vt:lpstr>
      <vt:lpstr>Behandlung</vt:lpstr>
      <vt:lpstr>Behandlung</vt:lpstr>
      <vt:lpstr>Behandlung</vt:lpstr>
      <vt:lpstr>Behandlung</vt:lpstr>
      <vt:lpstr>Verlauf bei Frau T.</vt:lpstr>
      <vt:lpstr>PowerPoint-Präsentation</vt:lpstr>
      <vt:lpstr>Aktuelle Themen</vt:lpstr>
      <vt:lpstr>Aktuelle Themen</vt:lpstr>
      <vt:lpstr>Aktuelle Themen</vt:lpstr>
      <vt:lpstr>Aktuelle Themen</vt:lpstr>
      <vt:lpstr>Aktuelle Themen - Stellatumblockade</vt:lpstr>
      <vt:lpstr>Danke für die Aufmerksamkeit</vt:lpstr>
    </vt:vector>
  </TitlesOfParts>
  <Company>Kantonsspital Graubünden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Fretz Gregory Sacha</dc:creator>
  <cp:lastModifiedBy>Strobel Joana</cp:lastModifiedBy>
  <cp:revision>18</cp:revision>
  <dcterms:created xsi:type="dcterms:W3CDTF">2022-01-27T12:59:43Z</dcterms:created>
  <dcterms:modified xsi:type="dcterms:W3CDTF">2022-03-24T19:49:23Z</dcterms:modified>
</cp:coreProperties>
</file>